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4" r:id="rId1"/>
  </p:sldMasterIdLst>
  <p:notesMasterIdLst>
    <p:notesMasterId r:id="rId21"/>
  </p:notesMasterIdLst>
  <p:handoutMasterIdLst>
    <p:handoutMasterId r:id="rId22"/>
  </p:handoutMasterIdLst>
  <p:sldIdLst>
    <p:sldId id="835" r:id="rId2"/>
    <p:sldId id="929" r:id="rId3"/>
    <p:sldId id="1027" r:id="rId4"/>
    <p:sldId id="1028" r:id="rId5"/>
    <p:sldId id="1005" r:id="rId6"/>
    <p:sldId id="1013" r:id="rId7"/>
    <p:sldId id="1015" r:id="rId8"/>
    <p:sldId id="1016" r:id="rId9"/>
    <p:sldId id="1021" r:id="rId10"/>
    <p:sldId id="1017" r:id="rId11"/>
    <p:sldId id="1018" r:id="rId12"/>
    <p:sldId id="1019" r:id="rId13"/>
    <p:sldId id="1022" r:id="rId14"/>
    <p:sldId id="1023" r:id="rId15"/>
    <p:sldId id="1020" r:id="rId16"/>
    <p:sldId id="1026" r:id="rId17"/>
    <p:sldId id="1024" r:id="rId18"/>
    <p:sldId id="1025" r:id="rId19"/>
    <p:sldId id="926" r:id="rId20"/>
  </p:sldIdLst>
  <p:sldSz cx="9144000" cy="6858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7627EE27-DBB4-4530-A7B0-4490E98F7A57}">
          <p14:sldIdLst>
            <p14:sldId id="835"/>
            <p14:sldId id="929"/>
            <p14:sldId id="1027"/>
            <p14:sldId id="1028"/>
            <p14:sldId id="1005"/>
            <p14:sldId id="1013"/>
            <p14:sldId id="1015"/>
            <p14:sldId id="1016"/>
            <p14:sldId id="1021"/>
            <p14:sldId id="1017"/>
            <p14:sldId id="1018"/>
            <p14:sldId id="1019"/>
            <p14:sldId id="1022"/>
            <p14:sldId id="1023"/>
            <p14:sldId id="1020"/>
            <p14:sldId id="1026"/>
            <p14:sldId id="1024"/>
            <p14:sldId id="1025"/>
            <p14:sldId id="926"/>
          </p14:sldIdLst>
        </p14:section>
        <p14:section name="Backup slides" id="{33ADD8EF-E49B-4712-A480-ACA1FDD996BF}">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FF"/>
    <a:srgbClr val="FF6600"/>
    <a:srgbClr val="FF9933"/>
    <a:srgbClr val="CCFFFF"/>
    <a:srgbClr val="FFFFCC"/>
    <a:srgbClr val="CCFF99"/>
    <a:srgbClr val="CCFF33"/>
    <a:srgbClr val="FF3300"/>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98" autoAdjust="0"/>
    <p:restoredTop sz="82153" autoAdjust="0"/>
  </p:normalViewPr>
  <p:slideViewPr>
    <p:cSldViewPr snapToGrid="0">
      <p:cViewPr>
        <p:scale>
          <a:sx n="90" d="100"/>
          <a:sy n="90" d="100"/>
        </p:scale>
        <p:origin x="-1710" y="-150"/>
      </p:cViewPr>
      <p:guideLst>
        <p:guide orient="horz" pos="2795"/>
        <p:guide orient="horz" pos="1026"/>
        <p:guide orient="horz" pos="3702"/>
        <p:guide pos="2562"/>
        <p:guide pos="432"/>
        <p:guide pos="398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75" d="100"/>
          <a:sy n="75" d="100"/>
        </p:scale>
        <p:origin x="-2670" y="32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4856" tIns="47428" rIns="94856" bIns="47428" numCol="1" anchor="t" anchorCtr="0" compatLnSpc="1">
            <a:prstTxWarp prst="textNoShape">
              <a:avLst/>
            </a:prstTxWarp>
          </a:bodyPr>
          <a:lstStyle>
            <a:lvl1pPr defTabSz="949325">
              <a:defRPr sz="1200"/>
            </a:lvl1pPr>
          </a:lstStyle>
          <a:p>
            <a:pPr>
              <a:defRPr/>
            </a:pPr>
            <a:endParaRPr lang="en-US" altLang="en-US"/>
          </a:p>
        </p:txBody>
      </p:sp>
      <p:sp>
        <p:nvSpPr>
          <p:cNvPr id="10243" name="Rectangle 3"/>
          <p:cNvSpPr>
            <a:spLocks noGrp="1" noChangeArrowheads="1"/>
          </p:cNvSpPr>
          <p:nvPr>
            <p:ph type="dt" sz="quarter" idx="1"/>
          </p:nvPr>
        </p:nvSpPr>
        <p:spPr bwMode="auto">
          <a:xfrm>
            <a:off x="3851275" y="0"/>
            <a:ext cx="2946400" cy="496888"/>
          </a:xfrm>
          <a:prstGeom prst="rect">
            <a:avLst/>
          </a:prstGeom>
          <a:noFill/>
          <a:ln w="9525">
            <a:noFill/>
            <a:miter lim="800000"/>
            <a:headEnd/>
            <a:tailEnd/>
          </a:ln>
          <a:effectLst/>
        </p:spPr>
        <p:txBody>
          <a:bodyPr vert="horz" wrap="square" lIns="94856" tIns="47428" rIns="94856" bIns="47428" numCol="1" anchor="t" anchorCtr="0" compatLnSpc="1">
            <a:prstTxWarp prst="textNoShape">
              <a:avLst/>
            </a:prstTxWarp>
          </a:bodyPr>
          <a:lstStyle>
            <a:lvl1pPr algn="r" defTabSz="949325">
              <a:defRPr sz="1200"/>
            </a:lvl1pPr>
          </a:lstStyle>
          <a:p>
            <a:pPr>
              <a:defRPr/>
            </a:pPr>
            <a:endParaRPr lang="en-US" altLang="en-US"/>
          </a:p>
        </p:txBody>
      </p:sp>
      <p:sp>
        <p:nvSpPr>
          <p:cNvPr id="10244" name="Rectangle 4"/>
          <p:cNvSpPr>
            <a:spLocks noGrp="1" noChangeArrowheads="1"/>
          </p:cNvSpPr>
          <p:nvPr>
            <p:ph type="ftr" sz="quarter" idx="2"/>
          </p:nvPr>
        </p:nvSpPr>
        <p:spPr bwMode="auto">
          <a:xfrm>
            <a:off x="0" y="9429750"/>
            <a:ext cx="2946400" cy="496888"/>
          </a:xfrm>
          <a:prstGeom prst="rect">
            <a:avLst/>
          </a:prstGeom>
          <a:noFill/>
          <a:ln w="9525">
            <a:noFill/>
            <a:miter lim="800000"/>
            <a:headEnd/>
            <a:tailEnd/>
          </a:ln>
          <a:effectLst/>
        </p:spPr>
        <p:txBody>
          <a:bodyPr vert="horz" wrap="square" lIns="94856" tIns="47428" rIns="94856" bIns="47428" numCol="1" anchor="b" anchorCtr="0" compatLnSpc="1">
            <a:prstTxWarp prst="textNoShape">
              <a:avLst/>
            </a:prstTxWarp>
          </a:bodyPr>
          <a:lstStyle>
            <a:lvl1pPr defTabSz="949325">
              <a:defRPr sz="1200"/>
            </a:lvl1pPr>
          </a:lstStyle>
          <a:p>
            <a:pPr>
              <a:defRPr/>
            </a:pPr>
            <a:endParaRPr lang="en-US" altLang="en-US"/>
          </a:p>
        </p:txBody>
      </p:sp>
      <p:sp>
        <p:nvSpPr>
          <p:cNvPr id="10245" name="Rectangle 5"/>
          <p:cNvSpPr>
            <a:spLocks noGrp="1" noChangeArrowheads="1"/>
          </p:cNvSpPr>
          <p:nvPr>
            <p:ph type="sldNum" sz="quarter" idx="3"/>
          </p:nvPr>
        </p:nvSpPr>
        <p:spPr bwMode="auto">
          <a:xfrm>
            <a:off x="3851275" y="9429750"/>
            <a:ext cx="2946400" cy="496888"/>
          </a:xfrm>
          <a:prstGeom prst="rect">
            <a:avLst/>
          </a:prstGeom>
          <a:noFill/>
          <a:ln w="9525">
            <a:noFill/>
            <a:miter lim="800000"/>
            <a:headEnd/>
            <a:tailEnd/>
          </a:ln>
          <a:effectLst/>
        </p:spPr>
        <p:txBody>
          <a:bodyPr vert="horz" wrap="square" lIns="94856" tIns="47428" rIns="94856" bIns="47428" numCol="1" anchor="b" anchorCtr="0" compatLnSpc="1">
            <a:prstTxWarp prst="textNoShape">
              <a:avLst/>
            </a:prstTxWarp>
          </a:bodyPr>
          <a:lstStyle>
            <a:lvl1pPr algn="r" defTabSz="949325">
              <a:defRPr sz="1200"/>
            </a:lvl1pPr>
          </a:lstStyle>
          <a:p>
            <a:pPr>
              <a:defRPr/>
            </a:pPr>
            <a:fld id="{4903BFEA-A0CD-4242-9CC4-7572EDE9F145}" type="slidenum">
              <a:rPr lang="en-US" altLang="en-US"/>
              <a:pPr>
                <a:defRPr/>
              </a:pPr>
              <a:t>‹Nº›</a:t>
            </a:fld>
            <a:endParaRPr lang="en-US" altLang="en-US"/>
          </a:p>
        </p:txBody>
      </p:sp>
    </p:spTree>
    <p:extLst>
      <p:ext uri="{BB962C8B-B14F-4D97-AF65-F5344CB8AC3E}">
        <p14:creationId xmlns:p14="http://schemas.microsoft.com/office/powerpoint/2010/main" val="1506562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4856" tIns="47428" rIns="94856" bIns="47428" numCol="1" anchor="t" anchorCtr="0" compatLnSpc="1">
            <a:prstTxWarp prst="textNoShape">
              <a:avLst/>
            </a:prstTxWarp>
          </a:bodyPr>
          <a:lstStyle>
            <a:lvl1pPr defTabSz="949325">
              <a:defRPr sz="1200"/>
            </a:lvl1pPr>
          </a:lstStyle>
          <a:p>
            <a:pPr>
              <a:defRPr/>
            </a:pPr>
            <a:endParaRPr lang="en-US" altLang="en-US"/>
          </a:p>
        </p:txBody>
      </p:sp>
      <p:sp>
        <p:nvSpPr>
          <p:cNvPr id="4099" name="Rectangle 3"/>
          <p:cNvSpPr>
            <a:spLocks noGrp="1" noChangeArrowheads="1"/>
          </p:cNvSpPr>
          <p:nvPr>
            <p:ph type="dt" idx="1"/>
          </p:nvPr>
        </p:nvSpPr>
        <p:spPr bwMode="auto">
          <a:xfrm>
            <a:off x="3851275" y="0"/>
            <a:ext cx="2946400" cy="496888"/>
          </a:xfrm>
          <a:prstGeom prst="rect">
            <a:avLst/>
          </a:prstGeom>
          <a:noFill/>
          <a:ln w="9525">
            <a:noFill/>
            <a:miter lim="800000"/>
            <a:headEnd/>
            <a:tailEnd/>
          </a:ln>
          <a:effectLst/>
        </p:spPr>
        <p:txBody>
          <a:bodyPr vert="horz" wrap="square" lIns="94856" tIns="47428" rIns="94856" bIns="47428" numCol="1" anchor="t" anchorCtr="0" compatLnSpc="1">
            <a:prstTxWarp prst="textNoShape">
              <a:avLst/>
            </a:prstTxWarp>
          </a:bodyPr>
          <a:lstStyle>
            <a:lvl1pPr algn="r" defTabSz="949325">
              <a:defRPr sz="1200"/>
            </a:lvl1pPr>
          </a:lstStyle>
          <a:p>
            <a:pPr>
              <a:defRPr/>
            </a:pPr>
            <a:endParaRPr lang="en-US" altLang="en-US"/>
          </a:p>
        </p:txBody>
      </p:sp>
      <p:sp>
        <p:nvSpPr>
          <p:cNvPr id="34820" name="Rectangle 4"/>
          <p:cNvSpPr>
            <a:spLocks noGrp="1" noRot="1" noChangeAspect="1" noChangeArrowheads="1" noTextEdit="1"/>
          </p:cNvSpPr>
          <p:nvPr>
            <p:ph type="sldImg" idx="2"/>
          </p:nvPr>
        </p:nvSpPr>
        <p:spPr bwMode="auto">
          <a:xfrm>
            <a:off x="919163" y="744538"/>
            <a:ext cx="4964112"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904875" y="4716463"/>
            <a:ext cx="4987925" cy="4465637"/>
          </a:xfrm>
          <a:prstGeom prst="rect">
            <a:avLst/>
          </a:prstGeom>
          <a:noFill/>
          <a:ln w="9525">
            <a:noFill/>
            <a:miter lim="800000"/>
            <a:headEnd/>
            <a:tailEnd/>
          </a:ln>
          <a:effectLst/>
        </p:spPr>
        <p:txBody>
          <a:bodyPr vert="horz" wrap="square" lIns="94856" tIns="47428" rIns="94856" bIns="47428"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4102"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4856" tIns="47428" rIns="94856" bIns="47428" numCol="1" anchor="b" anchorCtr="0" compatLnSpc="1">
            <a:prstTxWarp prst="textNoShape">
              <a:avLst/>
            </a:prstTxWarp>
          </a:bodyPr>
          <a:lstStyle>
            <a:lvl1pPr defTabSz="949325">
              <a:defRPr sz="1200"/>
            </a:lvl1pPr>
          </a:lstStyle>
          <a:p>
            <a:pPr>
              <a:defRPr/>
            </a:pPr>
            <a:endParaRPr lang="en-US" altLang="en-US"/>
          </a:p>
        </p:txBody>
      </p:sp>
      <p:sp>
        <p:nvSpPr>
          <p:cNvPr id="4103" name="Rectangle 7"/>
          <p:cNvSpPr>
            <a:spLocks noGrp="1" noChangeArrowheads="1"/>
          </p:cNvSpPr>
          <p:nvPr>
            <p:ph type="sldNum" sz="quarter" idx="5"/>
          </p:nvPr>
        </p:nvSpPr>
        <p:spPr bwMode="auto">
          <a:xfrm>
            <a:off x="3851275" y="9429750"/>
            <a:ext cx="2946400" cy="496888"/>
          </a:xfrm>
          <a:prstGeom prst="rect">
            <a:avLst/>
          </a:prstGeom>
          <a:noFill/>
          <a:ln w="9525">
            <a:noFill/>
            <a:miter lim="800000"/>
            <a:headEnd/>
            <a:tailEnd/>
          </a:ln>
          <a:effectLst/>
        </p:spPr>
        <p:txBody>
          <a:bodyPr vert="horz" wrap="square" lIns="94856" tIns="47428" rIns="94856" bIns="47428" numCol="1" anchor="b" anchorCtr="0" compatLnSpc="1">
            <a:prstTxWarp prst="textNoShape">
              <a:avLst/>
            </a:prstTxWarp>
          </a:bodyPr>
          <a:lstStyle>
            <a:lvl1pPr algn="r" defTabSz="949325">
              <a:defRPr sz="1200"/>
            </a:lvl1pPr>
          </a:lstStyle>
          <a:p>
            <a:pPr>
              <a:defRPr/>
            </a:pPr>
            <a:fld id="{AAD5E314-9D8C-4372-B18E-C3CD66F6C4D5}" type="slidenum">
              <a:rPr lang="en-US" altLang="en-US"/>
              <a:pPr>
                <a:defRPr/>
              </a:pPr>
              <a:t>‹Nº›</a:t>
            </a:fld>
            <a:endParaRPr lang="en-US" altLang="en-US"/>
          </a:p>
        </p:txBody>
      </p:sp>
    </p:spTree>
    <p:extLst>
      <p:ext uri="{BB962C8B-B14F-4D97-AF65-F5344CB8AC3E}">
        <p14:creationId xmlns:p14="http://schemas.microsoft.com/office/powerpoint/2010/main" val="19727755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defRPr>
                <a:solidFill>
                  <a:schemeClr val="tx1"/>
                </a:solidFill>
                <a:latin typeface="Arial" charset="0"/>
              </a:defRPr>
            </a:lvl1pPr>
            <a:lvl2pPr marL="742950" indent="-285750" defTabSz="949325">
              <a:defRPr>
                <a:solidFill>
                  <a:schemeClr val="tx1"/>
                </a:solidFill>
                <a:latin typeface="Arial" charset="0"/>
              </a:defRPr>
            </a:lvl2pPr>
            <a:lvl3pPr marL="1143000" indent="-228600" defTabSz="949325">
              <a:defRPr>
                <a:solidFill>
                  <a:schemeClr val="tx1"/>
                </a:solidFill>
                <a:latin typeface="Arial" charset="0"/>
              </a:defRPr>
            </a:lvl3pPr>
            <a:lvl4pPr marL="1600200" indent="-228600" defTabSz="949325">
              <a:defRPr>
                <a:solidFill>
                  <a:schemeClr val="tx1"/>
                </a:solidFill>
                <a:latin typeface="Arial" charset="0"/>
              </a:defRPr>
            </a:lvl4pPr>
            <a:lvl5pPr marL="2057400" indent="-228600" defTabSz="949325">
              <a:defRPr>
                <a:solidFill>
                  <a:schemeClr val="tx1"/>
                </a:solidFill>
                <a:latin typeface="Arial" charset="0"/>
              </a:defRPr>
            </a:lvl5pPr>
            <a:lvl6pPr marL="2514600" indent="-228600" defTabSz="949325" eaLnBrk="0" fontAlgn="base" hangingPunct="0">
              <a:spcBef>
                <a:spcPct val="0"/>
              </a:spcBef>
              <a:spcAft>
                <a:spcPct val="0"/>
              </a:spcAft>
              <a:defRPr>
                <a:solidFill>
                  <a:schemeClr val="tx1"/>
                </a:solidFill>
                <a:latin typeface="Arial" charset="0"/>
              </a:defRPr>
            </a:lvl6pPr>
            <a:lvl7pPr marL="2971800" indent="-228600" defTabSz="949325" eaLnBrk="0" fontAlgn="base" hangingPunct="0">
              <a:spcBef>
                <a:spcPct val="0"/>
              </a:spcBef>
              <a:spcAft>
                <a:spcPct val="0"/>
              </a:spcAft>
              <a:defRPr>
                <a:solidFill>
                  <a:schemeClr val="tx1"/>
                </a:solidFill>
                <a:latin typeface="Arial" charset="0"/>
              </a:defRPr>
            </a:lvl7pPr>
            <a:lvl8pPr marL="3429000" indent="-228600" defTabSz="949325" eaLnBrk="0" fontAlgn="base" hangingPunct="0">
              <a:spcBef>
                <a:spcPct val="0"/>
              </a:spcBef>
              <a:spcAft>
                <a:spcPct val="0"/>
              </a:spcAft>
              <a:defRPr>
                <a:solidFill>
                  <a:schemeClr val="tx1"/>
                </a:solidFill>
                <a:latin typeface="Arial" charset="0"/>
              </a:defRPr>
            </a:lvl8pPr>
            <a:lvl9pPr marL="3886200" indent="-228600" defTabSz="949325" eaLnBrk="0" fontAlgn="base" hangingPunct="0">
              <a:spcBef>
                <a:spcPct val="0"/>
              </a:spcBef>
              <a:spcAft>
                <a:spcPct val="0"/>
              </a:spcAft>
              <a:defRPr>
                <a:solidFill>
                  <a:schemeClr val="tx1"/>
                </a:solidFill>
                <a:latin typeface="Arial" charset="0"/>
              </a:defRPr>
            </a:lvl9pPr>
          </a:lstStyle>
          <a:p>
            <a:fld id="{3E5CD6CA-110B-4889-B840-47B6ACB19DD9}" type="slidenum">
              <a:rPr lang="en-US" altLang="en-US" smtClean="0"/>
              <a:pPr/>
              <a:t>1</a:t>
            </a:fld>
            <a:endParaRPr lang="en-US" altLang="en-US" smtClean="0"/>
          </a:p>
        </p:txBody>
      </p:sp>
      <p:sp>
        <p:nvSpPr>
          <p:cNvPr id="35843" name="Rectangle 2"/>
          <p:cNvSpPr>
            <a:spLocks noGrp="1" noRot="1" noChangeAspect="1" noChangeArrowheads="1" noTextEdit="1"/>
          </p:cNvSpPr>
          <p:nvPr>
            <p:ph type="sldImg"/>
          </p:nvPr>
        </p:nvSpPr>
        <p:spPr>
          <a:xfrm>
            <a:off x="922338" y="746125"/>
            <a:ext cx="4960937" cy="3721100"/>
          </a:xfrm>
          <a:ln/>
        </p:spPr>
      </p:sp>
      <p:sp>
        <p:nvSpPr>
          <p:cNvPr id="35844" name="Rectangle 3"/>
          <p:cNvSpPr>
            <a:spLocks noGrp="1" noChangeArrowheads="1"/>
          </p:cNvSpPr>
          <p:nvPr>
            <p:ph type="body" idx="1"/>
          </p:nvPr>
        </p:nvSpPr>
        <p:spPr>
          <a:xfrm>
            <a:off x="904875" y="4714875"/>
            <a:ext cx="4987925" cy="44656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AAD5E314-9D8C-4372-B18E-C3CD66F6C4D5}" type="slidenum">
              <a:rPr lang="en-US" altLang="en-US" smtClean="0"/>
              <a:pPr>
                <a:defRPr/>
              </a:pPr>
              <a:t>2</a:t>
            </a:fld>
            <a:endParaRPr lang="en-US" altLang="en-US"/>
          </a:p>
        </p:txBody>
      </p:sp>
    </p:spTree>
    <p:extLst>
      <p:ext uri="{BB962C8B-B14F-4D97-AF65-F5344CB8AC3E}">
        <p14:creationId xmlns:p14="http://schemas.microsoft.com/office/powerpoint/2010/main" val="3830508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pPr>
              <a:defRPr/>
            </a:pPr>
            <a:fld id="{AAD5E314-9D8C-4372-B18E-C3CD66F6C4D5}" type="slidenum">
              <a:rPr lang="en-US" altLang="en-US" smtClean="0"/>
              <a:pPr>
                <a:defRPr/>
              </a:pPr>
              <a:t>3</a:t>
            </a:fld>
            <a:endParaRPr lang="en-US" altLang="en-US"/>
          </a:p>
        </p:txBody>
      </p:sp>
    </p:spTree>
    <p:extLst>
      <p:ext uri="{BB962C8B-B14F-4D97-AF65-F5344CB8AC3E}">
        <p14:creationId xmlns:p14="http://schemas.microsoft.com/office/powerpoint/2010/main" val="2140476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pPr>
              <a:defRPr/>
            </a:pPr>
            <a:fld id="{AAD5E314-9D8C-4372-B18E-C3CD66F6C4D5}" type="slidenum">
              <a:rPr lang="en-US" altLang="en-US" smtClean="0"/>
              <a:pPr>
                <a:defRPr/>
              </a:pPr>
              <a:t>4</a:t>
            </a:fld>
            <a:endParaRPr lang="en-US" altLang="en-US"/>
          </a:p>
        </p:txBody>
      </p:sp>
    </p:spTree>
    <p:extLst>
      <p:ext uri="{BB962C8B-B14F-4D97-AF65-F5344CB8AC3E}">
        <p14:creationId xmlns:p14="http://schemas.microsoft.com/office/powerpoint/2010/main" val="3596489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pPr>
              <a:defRPr/>
            </a:pPr>
            <a:fld id="{AAD5E314-9D8C-4372-B18E-C3CD66F6C4D5}" type="slidenum">
              <a:rPr lang="en-US" altLang="en-US" smtClean="0"/>
              <a:pPr>
                <a:defRPr/>
              </a:pPr>
              <a:t>5</a:t>
            </a:fld>
            <a:endParaRPr lang="en-US" altLang="en-US"/>
          </a:p>
        </p:txBody>
      </p:sp>
    </p:spTree>
    <p:extLst>
      <p:ext uri="{BB962C8B-B14F-4D97-AF65-F5344CB8AC3E}">
        <p14:creationId xmlns:p14="http://schemas.microsoft.com/office/powerpoint/2010/main" val="888506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pPr>
              <a:defRPr/>
            </a:pPr>
            <a:fld id="{AAD5E314-9D8C-4372-B18E-C3CD66F6C4D5}" type="slidenum">
              <a:rPr lang="en-US" altLang="en-US" smtClean="0"/>
              <a:pPr>
                <a:defRPr/>
              </a:pPr>
              <a:t>6</a:t>
            </a:fld>
            <a:endParaRPr lang="en-US" altLang="en-US"/>
          </a:p>
        </p:txBody>
      </p:sp>
    </p:spTree>
    <p:extLst>
      <p:ext uri="{BB962C8B-B14F-4D97-AF65-F5344CB8AC3E}">
        <p14:creationId xmlns:p14="http://schemas.microsoft.com/office/powerpoint/2010/main" val="1875965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AAD5E314-9D8C-4372-B18E-C3CD66F6C4D5}" type="slidenum">
              <a:rPr lang="en-US" altLang="en-US" smtClean="0"/>
              <a:pPr>
                <a:defRPr/>
              </a:pPr>
              <a:t>7</a:t>
            </a:fld>
            <a:endParaRPr lang="en-US" altLang="en-US"/>
          </a:p>
        </p:txBody>
      </p:sp>
    </p:spTree>
    <p:extLst>
      <p:ext uri="{BB962C8B-B14F-4D97-AF65-F5344CB8AC3E}">
        <p14:creationId xmlns:p14="http://schemas.microsoft.com/office/powerpoint/2010/main" val="3830508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AAD5E314-9D8C-4372-B18E-C3CD66F6C4D5}" type="slidenum">
              <a:rPr lang="en-US" altLang="en-US" smtClean="0"/>
              <a:pPr>
                <a:defRPr/>
              </a:pPr>
              <a:t>8</a:t>
            </a:fld>
            <a:endParaRPr lang="en-US" altLang="en-US"/>
          </a:p>
        </p:txBody>
      </p:sp>
    </p:spTree>
    <p:extLst>
      <p:ext uri="{BB962C8B-B14F-4D97-AF65-F5344CB8AC3E}">
        <p14:creationId xmlns:p14="http://schemas.microsoft.com/office/powerpoint/2010/main" val="3830508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AAD5E314-9D8C-4372-B18E-C3CD66F6C4D5}" type="slidenum">
              <a:rPr lang="en-US" altLang="en-US" smtClean="0"/>
              <a:pPr>
                <a:defRPr/>
              </a:pPr>
              <a:t>9</a:t>
            </a:fld>
            <a:endParaRPr lang="en-US" altLang="en-US"/>
          </a:p>
        </p:txBody>
      </p:sp>
    </p:spTree>
    <p:extLst>
      <p:ext uri="{BB962C8B-B14F-4D97-AF65-F5344CB8AC3E}">
        <p14:creationId xmlns:p14="http://schemas.microsoft.com/office/powerpoint/2010/main" val="3830508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AAD5E314-9D8C-4372-B18E-C3CD66F6C4D5}" type="slidenum">
              <a:rPr lang="en-US" altLang="en-US" smtClean="0"/>
              <a:pPr>
                <a:defRPr/>
              </a:pPr>
              <a:t>10</a:t>
            </a:fld>
            <a:endParaRPr lang="en-US" altLang="en-US"/>
          </a:p>
        </p:txBody>
      </p:sp>
    </p:spTree>
    <p:extLst>
      <p:ext uri="{BB962C8B-B14F-4D97-AF65-F5344CB8AC3E}">
        <p14:creationId xmlns:p14="http://schemas.microsoft.com/office/powerpoint/2010/main" val="38305088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AAD5E314-9D8C-4372-B18E-C3CD66F6C4D5}" type="slidenum">
              <a:rPr lang="en-US" altLang="en-US" smtClean="0"/>
              <a:pPr>
                <a:defRPr/>
              </a:pPr>
              <a:t>11</a:t>
            </a:fld>
            <a:endParaRPr lang="en-US" altLang="en-US"/>
          </a:p>
        </p:txBody>
      </p:sp>
    </p:spTree>
    <p:extLst>
      <p:ext uri="{BB962C8B-B14F-4D97-AF65-F5344CB8AC3E}">
        <p14:creationId xmlns:p14="http://schemas.microsoft.com/office/powerpoint/2010/main" val="38305088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AAD5E314-9D8C-4372-B18E-C3CD66F6C4D5}" type="slidenum">
              <a:rPr lang="en-US" altLang="en-US" smtClean="0"/>
              <a:pPr>
                <a:defRPr/>
              </a:pPr>
              <a:t>12</a:t>
            </a:fld>
            <a:endParaRPr lang="en-US" altLang="en-US"/>
          </a:p>
        </p:txBody>
      </p:sp>
    </p:spTree>
    <p:extLst>
      <p:ext uri="{BB962C8B-B14F-4D97-AF65-F5344CB8AC3E}">
        <p14:creationId xmlns:p14="http://schemas.microsoft.com/office/powerpoint/2010/main" val="3830508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AAD5E314-9D8C-4372-B18E-C3CD66F6C4D5}" type="slidenum">
              <a:rPr lang="en-US" altLang="en-US" smtClean="0"/>
              <a:pPr>
                <a:defRPr/>
              </a:pPr>
              <a:t>13</a:t>
            </a:fld>
            <a:endParaRPr lang="en-US" altLang="en-US"/>
          </a:p>
        </p:txBody>
      </p:sp>
    </p:spTree>
    <p:extLst>
      <p:ext uri="{BB962C8B-B14F-4D97-AF65-F5344CB8AC3E}">
        <p14:creationId xmlns:p14="http://schemas.microsoft.com/office/powerpoint/2010/main" val="38305088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AAD5E314-9D8C-4372-B18E-C3CD66F6C4D5}" type="slidenum">
              <a:rPr lang="en-US" altLang="en-US" smtClean="0"/>
              <a:pPr>
                <a:defRPr/>
              </a:pPr>
              <a:t>14</a:t>
            </a:fld>
            <a:endParaRPr lang="en-US" altLang="en-US"/>
          </a:p>
        </p:txBody>
      </p:sp>
    </p:spTree>
    <p:extLst>
      <p:ext uri="{BB962C8B-B14F-4D97-AF65-F5344CB8AC3E}">
        <p14:creationId xmlns:p14="http://schemas.microsoft.com/office/powerpoint/2010/main" val="3830508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AAD5E314-9D8C-4372-B18E-C3CD66F6C4D5}" type="slidenum">
              <a:rPr lang="en-US" altLang="en-US" smtClean="0"/>
              <a:pPr>
                <a:defRPr/>
              </a:pPr>
              <a:t>15</a:t>
            </a:fld>
            <a:endParaRPr lang="en-US" altLang="en-US"/>
          </a:p>
        </p:txBody>
      </p:sp>
    </p:spTree>
    <p:extLst>
      <p:ext uri="{BB962C8B-B14F-4D97-AF65-F5344CB8AC3E}">
        <p14:creationId xmlns:p14="http://schemas.microsoft.com/office/powerpoint/2010/main" val="38305088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AAD5E314-9D8C-4372-B18E-C3CD66F6C4D5}" type="slidenum">
              <a:rPr lang="en-US" altLang="en-US" smtClean="0"/>
              <a:pPr>
                <a:defRPr/>
              </a:pPr>
              <a:t>16</a:t>
            </a:fld>
            <a:endParaRPr lang="en-US" altLang="en-US"/>
          </a:p>
        </p:txBody>
      </p:sp>
    </p:spTree>
    <p:extLst>
      <p:ext uri="{BB962C8B-B14F-4D97-AF65-F5344CB8AC3E}">
        <p14:creationId xmlns:p14="http://schemas.microsoft.com/office/powerpoint/2010/main" val="38305088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AAD5E314-9D8C-4372-B18E-C3CD66F6C4D5}" type="slidenum">
              <a:rPr lang="en-US" altLang="en-US" smtClean="0"/>
              <a:pPr>
                <a:defRPr/>
              </a:pPr>
              <a:t>17</a:t>
            </a:fld>
            <a:endParaRPr lang="en-US" altLang="en-US"/>
          </a:p>
        </p:txBody>
      </p:sp>
    </p:spTree>
    <p:extLst>
      <p:ext uri="{BB962C8B-B14F-4D97-AF65-F5344CB8AC3E}">
        <p14:creationId xmlns:p14="http://schemas.microsoft.com/office/powerpoint/2010/main" val="38305088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AAD5E314-9D8C-4372-B18E-C3CD66F6C4D5}" type="slidenum">
              <a:rPr lang="en-US" altLang="en-US" smtClean="0"/>
              <a:pPr>
                <a:defRPr/>
              </a:pPr>
              <a:t>18</a:t>
            </a:fld>
            <a:endParaRPr lang="en-US" altLang="en-US"/>
          </a:p>
        </p:txBody>
      </p:sp>
    </p:spTree>
    <p:extLst>
      <p:ext uri="{BB962C8B-B14F-4D97-AF65-F5344CB8AC3E}">
        <p14:creationId xmlns:p14="http://schemas.microsoft.com/office/powerpoint/2010/main" val="38305088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defRPr>
                <a:solidFill>
                  <a:schemeClr val="tx1"/>
                </a:solidFill>
                <a:latin typeface="Arial" charset="0"/>
              </a:defRPr>
            </a:lvl1pPr>
            <a:lvl2pPr marL="742950" indent="-285750" defTabSz="949325">
              <a:defRPr>
                <a:solidFill>
                  <a:schemeClr val="tx1"/>
                </a:solidFill>
                <a:latin typeface="Arial" charset="0"/>
              </a:defRPr>
            </a:lvl2pPr>
            <a:lvl3pPr marL="1143000" indent="-228600" defTabSz="949325">
              <a:defRPr>
                <a:solidFill>
                  <a:schemeClr val="tx1"/>
                </a:solidFill>
                <a:latin typeface="Arial" charset="0"/>
              </a:defRPr>
            </a:lvl3pPr>
            <a:lvl4pPr marL="1600200" indent="-228600" defTabSz="949325">
              <a:defRPr>
                <a:solidFill>
                  <a:schemeClr val="tx1"/>
                </a:solidFill>
                <a:latin typeface="Arial" charset="0"/>
              </a:defRPr>
            </a:lvl4pPr>
            <a:lvl5pPr marL="2057400" indent="-228600" defTabSz="949325">
              <a:defRPr>
                <a:solidFill>
                  <a:schemeClr val="tx1"/>
                </a:solidFill>
                <a:latin typeface="Arial" charset="0"/>
              </a:defRPr>
            </a:lvl5pPr>
            <a:lvl6pPr marL="2514600" indent="-228600" defTabSz="949325" eaLnBrk="0" fontAlgn="base" hangingPunct="0">
              <a:spcBef>
                <a:spcPct val="0"/>
              </a:spcBef>
              <a:spcAft>
                <a:spcPct val="0"/>
              </a:spcAft>
              <a:defRPr>
                <a:solidFill>
                  <a:schemeClr val="tx1"/>
                </a:solidFill>
                <a:latin typeface="Arial" charset="0"/>
              </a:defRPr>
            </a:lvl6pPr>
            <a:lvl7pPr marL="2971800" indent="-228600" defTabSz="949325" eaLnBrk="0" fontAlgn="base" hangingPunct="0">
              <a:spcBef>
                <a:spcPct val="0"/>
              </a:spcBef>
              <a:spcAft>
                <a:spcPct val="0"/>
              </a:spcAft>
              <a:defRPr>
                <a:solidFill>
                  <a:schemeClr val="tx1"/>
                </a:solidFill>
                <a:latin typeface="Arial" charset="0"/>
              </a:defRPr>
            </a:lvl7pPr>
            <a:lvl8pPr marL="3429000" indent="-228600" defTabSz="949325" eaLnBrk="0" fontAlgn="base" hangingPunct="0">
              <a:spcBef>
                <a:spcPct val="0"/>
              </a:spcBef>
              <a:spcAft>
                <a:spcPct val="0"/>
              </a:spcAft>
              <a:defRPr>
                <a:solidFill>
                  <a:schemeClr val="tx1"/>
                </a:solidFill>
                <a:latin typeface="Arial" charset="0"/>
              </a:defRPr>
            </a:lvl8pPr>
            <a:lvl9pPr marL="3886200" indent="-228600" defTabSz="949325" eaLnBrk="0" fontAlgn="base" hangingPunct="0">
              <a:spcBef>
                <a:spcPct val="0"/>
              </a:spcBef>
              <a:spcAft>
                <a:spcPct val="0"/>
              </a:spcAft>
              <a:defRPr>
                <a:solidFill>
                  <a:schemeClr val="tx1"/>
                </a:solidFill>
                <a:latin typeface="Arial" charset="0"/>
              </a:defRPr>
            </a:lvl9pPr>
          </a:lstStyle>
          <a:p>
            <a:fld id="{21B03105-DCBC-4BB5-9103-6A2266977145}" type="slidenum">
              <a:rPr lang="en-US" altLang="en-US" smtClean="0"/>
              <a:pPr/>
              <a:t>19</a:t>
            </a:fld>
            <a:endParaRPr lang="en-US" altLang="en-US" smtClean="0"/>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6"/>
          <p:cNvSpPr>
            <a:spLocks noChangeArrowheads="1"/>
          </p:cNvSpPr>
          <p:nvPr userDrawn="1"/>
        </p:nvSpPr>
        <p:spPr bwMode="auto">
          <a:xfrm>
            <a:off x="0" y="3500438"/>
            <a:ext cx="9144000" cy="3357562"/>
          </a:xfrm>
          <a:prstGeom prst="rect">
            <a:avLst/>
          </a:prstGeom>
          <a:solidFill>
            <a:srgbClr val="FF6600"/>
          </a:solidFill>
          <a:ln w="9525" algn="ctr">
            <a:solidFill>
              <a:schemeClr val="tx1"/>
            </a:solidFill>
            <a:miter lim="800000"/>
            <a:headEnd/>
            <a:tailEnd/>
          </a:ln>
          <a:effectLst/>
        </p:spPr>
        <p:txBody>
          <a:bodyPr wrap="none" anchor="ctr"/>
          <a:lstStyle/>
          <a:p>
            <a:pPr>
              <a:defRPr/>
            </a:pPr>
            <a:endParaRPr lang="es-ES"/>
          </a:p>
        </p:txBody>
      </p:sp>
      <p:grpSp>
        <p:nvGrpSpPr>
          <p:cNvPr id="4" name="Group 16"/>
          <p:cNvGrpSpPr>
            <a:grpSpLocks/>
          </p:cNvGrpSpPr>
          <p:nvPr userDrawn="1"/>
        </p:nvGrpSpPr>
        <p:grpSpPr bwMode="auto">
          <a:xfrm>
            <a:off x="2403475" y="1343025"/>
            <a:ext cx="4240213" cy="1654175"/>
            <a:chOff x="1514" y="846"/>
            <a:chExt cx="2671" cy="1042"/>
          </a:xfrm>
        </p:grpSpPr>
        <p:pic>
          <p:nvPicPr>
            <p:cNvPr id="5" name="Picture 15" descr="BonFIRE_v4.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14" y="846"/>
              <a:ext cx="2671"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7"/>
            <p:cNvSpPr>
              <a:spLocks noChangeArrowheads="1"/>
            </p:cNvSpPr>
            <p:nvPr userDrawn="1"/>
          </p:nvSpPr>
          <p:spPr bwMode="auto">
            <a:xfrm>
              <a:off x="1519" y="1657"/>
              <a:ext cx="2655" cy="231"/>
            </a:xfrm>
            <a:prstGeom prst="rect">
              <a:avLst/>
            </a:prstGeom>
            <a:solidFill>
              <a:schemeClr val="bg1"/>
            </a:solidFill>
            <a:ln w="9525">
              <a:noFill/>
              <a:miter lim="800000"/>
              <a:headEnd/>
              <a:tailEnd/>
            </a:ln>
            <a:effectLst/>
          </p:spPr>
          <p:txBody>
            <a:bodyPr lIns="90000" tIns="46800" rIns="90000" bIns="46800" anchor="ctr">
              <a:spAutoFit/>
            </a:bodyPr>
            <a:lstStyle/>
            <a:p>
              <a:pPr algn="ctr">
                <a:defRPr/>
              </a:pPr>
              <a:r>
                <a:rPr lang="en-GB" b="1" i="1">
                  <a:solidFill>
                    <a:srgbClr val="C00000"/>
                  </a:solidFill>
                </a:rPr>
                <a:t>Building service testbeds on FIRE</a:t>
              </a:r>
              <a:endParaRPr lang="en-GB" b="1">
                <a:solidFill>
                  <a:srgbClr val="C00000"/>
                </a:solidFill>
              </a:endParaRPr>
            </a:p>
          </p:txBody>
        </p:sp>
      </p:grpSp>
      <p:sp>
        <p:nvSpPr>
          <p:cNvPr id="36868" name="Rectangle 4"/>
          <p:cNvSpPr>
            <a:spLocks noGrp="1" noChangeArrowheads="1"/>
          </p:cNvSpPr>
          <p:nvPr>
            <p:ph type="subTitle" idx="1"/>
          </p:nvPr>
        </p:nvSpPr>
        <p:spPr>
          <a:xfrm>
            <a:off x="1371600" y="4556125"/>
            <a:ext cx="6400800" cy="1752600"/>
          </a:xfrm>
        </p:spPr>
        <p:txBody>
          <a:bodyPr/>
          <a:lstStyle>
            <a:lvl1pPr marL="0" indent="0" algn="ctr">
              <a:buFontTx/>
              <a:buNone/>
              <a:defRPr smtClean="0"/>
            </a:lvl1pPr>
          </a:lstStyle>
          <a:p>
            <a:r>
              <a:rPr lang="en-GB" smtClean="0"/>
              <a:t>Click to edit Master subtitle style</a:t>
            </a:r>
          </a:p>
        </p:txBody>
      </p:sp>
      <p:sp>
        <p:nvSpPr>
          <p:cNvPr id="8"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smtClean="0"/>
              <a:t>Activity 5, WP 5.2, Open Call Experiment</a:t>
            </a:r>
            <a:r>
              <a:rPr lang="en-GB" dirty="0" smtClean="0"/>
              <a:t> “VCOC”, Ghent Review</a:t>
            </a:r>
          </a:p>
        </p:txBody>
      </p:sp>
    </p:spTree>
    <p:extLst>
      <p:ext uri="{BB962C8B-B14F-4D97-AF65-F5344CB8AC3E}">
        <p14:creationId xmlns:p14="http://schemas.microsoft.com/office/powerpoint/2010/main" val="194617678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E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5"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 dirty="0" err="1" smtClean="0"/>
              <a:t>BonFIRE</a:t>
            </a:r>
            <a:r>
              <a:rPr lang="es-ES" dirty="0" smtClean="0"/>
              <a:t> D5.2.5</a:t>
            </a:r>
            <a:endParaRPr lang="en-GB" dirty="0" smtClean="0"/>
          </a:p>
        </p:txBody>
      </p:sp>
    </p:spTree>
    <p:extLst>
      <p:ext uri="{BB962C8B-B14F-4D97-AF65-F5344CB8AC3E}">
        <p14:creationId xmlns:p14="http://schemas.microsoft.com/office/powerpoint/2010/main" val="343724006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s-E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7"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 dirty="0" err="1" smtClean="0"/>
              <a:t>BonFIRE</a:t>
            </a:r>
            <a:r>
              <a:rPr lang="es-ES" dirty="0" smtClean="0"/>
              <a:t> D5.2.5</a:t>
            </a:r>
            <a:endParaRPr lang="en-GB" dirty="0" smtClean="0"/>
          </a:p>
        </p:txBody>
      </p:sp>
    </p:spTree>
    <p:extLst>
      <p:ext uri="{BB962C8B-B14F-4D97-AF65-F5344CB8AC3E}">
        <p14:creationId xmlns:p14="http://schemas.microsoft.com/office/powerpoint/2010/main" val="18749575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ES"/>
          </a:p>
        </p:txBody>
      </p:sp>
      <p:sp>
        <p:nvSpPr>
          <p:cNvPr id="3" name="Content Placeholder 2"/>
          <p:cNvSpPr>
            <a:spLocks noGrp="1"/>
          </p:cNvSpPr>
          <p:nvPr>
            <p:ph sz="half" idx="1"/>
          </p:nvPr>
        </p:nvSpPr>
        <p:spPr>
          <a:xfrm>
            <a:off x="685800" y="158750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Content Placeholder 3"/>
          <p:cNvSpPr>
            <a:spLocks noGrp="1"/>
          </p:cNvSpPr>
          <p:nvPr>
            <p:ph sz="half" idx="2"/>
          </p:nvPr>
        </p:nvSpPr>
        <p:spPr>
          <a:xfrm>
            <a:off x="4648200" y="158750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6"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 dirty="0" err="1" smtClean="0"/>
              <a:t>BonFIRE</a:t>
            </a:r>
            <a:r>
              <a:rPr lang="es-ES" dirty="0" smtClean="0"/>
              <a:t> D5.2.5</a:t>
            </a:r>
            <a:endParaRPr lang="en-GB" dirty="0" smtClean="0"/>
          </a:p>
        </p:txBody>
      </p:sp>
    </p:spTree>
    <p:extLst>
      <p:ext uri="{BB962C8B-B14F-4D97-AF65-F5344CB8AC3E}">
        <p14:creationId xmlns:p14="http://schemas.microsoft.com/office/powerpoint/2010/main" val="25866909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lstStyle>
            <a:lvl1pPr>
              <a:defRPr/>
            </a:lvl1pPr>
          </a:lstStyle>
          <a:p>
            <a:r>
              <a:rPr lang="en-US" smtClean="0"/>
              <a:t>Click to edit Master title style</a:t>
            </a:r>
            <a:endParaRPr lang="es-E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8" name="Footer Placeholder 3"/>
          <p:cNvSpPr>
            <a:spLocks noGrp="1"/>
          </p:cNvSpPr>
          <p:nvPr>
            <p:ph type="ftr" sz="quarter" idx="10"/>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 dirty="0" err="1" smtClean="0"/>
              <a:t>BonFIRE</a:t>
            </a:r>
            <a:r>
              <a:rPr lang="es-ES" dirty="0" smtClean="0"/>
              <a:t> D5.2.5</a:t>
            </a:r>
            <a:endParaRPr lang="en-GB" dirty="0" smtClean="0"/>
          </a:p>
        </p:txBody>
      </p:sp>
    </p:spTree>
    <p:extLst>
      <p:ext uri="{BB962C8B-B14F-4D97-AF65-F5344CB8AC3E}">
        <p14:creationId xmlns:p14="http://schemas.microsoft.com/office/powerpoint/2010/main" val="394791220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dirty="0" smtClean="0"/>
              <a:t>Click to edit Master title style</a:t>
            </a:r>
            <a:endParaRPr lang="es-ES" dirty="0"/>
          </a:p>
        </p:txBody>
      </p:sp>
      <p:sp>
        <p:nvSpPr>
          <p:cNvPr id="4"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 dirty="0" err="1" smtClean="0"/>
              <a:t>BonFIRE</a:t>
            </a:r>
            <a:r>
              <a:rPr lang="es-ES" dirty="0" smtClean="0"/>
              <a:t> D5.2.5</a:t>
            </a:r>
            <a:endParaRPr lang="en-GB" dirty="0" smtClean="0"/>
          </a:p>
        </p:txBody>
      </p:sp>
    </p:spTree>
    <p:extLst>
      <p:ext uri="{BB962C8B-B14F-4D97-AF65-F5344CB8AC3E}">
        <p14:creationId xmlns:p14="http://schemas.microsoft.com/office/powerpoint/2010/main" val="130751723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 dirty="0" err="1" smtClean="0"/>
              <a:t>BonFIRE</a:t>
            </a:r>
            <a:r>
              <a:rPr lang="es-ES" dirty="0" smtClean="0"/>
              <a:t> D5.2.5</a:t>
            </a:r>
            <a:endParaRPr lang="en-GB" dirty="0" smtClean="0"/>
          </a:p>
        </p:txBody>
      </p:sp>
    </p:spTree>
    <p:extLst>
      <p:ext uri="{BB962C8B-B14F-4D97-AF65-F5344CB8AC3E}">
        <p14:creationId xmlns:p14="http://schemas.microsoft.com/office/powerpoint/2010/main" val="17003006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s-E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 dirty="0" err="1" smtClean="0"/>
              <a:t>BonFIRE</a:t>
            </a:r>
            <a:r>
              <a:rPr lang="es-ES" dirty="0" smtClean="0"/>
              <a:t> D5.2.5</a:t>
            </a:r>
            <a:endParaRPr lang="en-GB" dirty="0" smtClean="0"/>
          </a:p>
        </p:txBody>
      </p:sp>
    </p:spTree>
    <p:extLst>
      <p:ext uri="{BB962C8B-B14F-4D97-AF65-F5344CB8AC3E}">
        <p14:creationId xmlns:p14="http://schemas.microsoft.com/office/powerpoint/2010/main" val="311148741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s-E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 dirty="0" err="1" smtClean="0"/>
              <a:t>BonFIRE</a:t>
            </a:r>
            <a:r>
              <a:rPr lang="es-ES" dirty="0" smtClean="0"/>
              <a:t> D5.2.5</a:t>
            </a:r>
            <a:endParaRPr lang="en-GB" dirty="0" smtClean="0"/>
          </a:p>
        </p:txBody>
      </p:sp>
    </p:spTree>
    <p:extLst>
      <p:ext uri="{BB962C8B-B14F-4D97-AF65-F5344CB8AC3E}">
        <p14:creationId xmlns:p14="http://schemas.microsoft.com/office/powerpoint/2010/main" val="30720035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E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5"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 dirty="0" err="1" smtClean="0"/>
              <a:t>BonFIRE</a:t>
            </a:r>
            <a:r>
              <a:rPr lang="es-ES" dirty="0" smtClean="0"/>
              <a:t> D5.2.5</a:t>
            </a:r>
            <a:endParaRPr lang="en-GB" dirty="0" smtClean="0"/>
          </a:p>
        </p:txBody>
      </p:sp>
    </p:spTree>
    <p:extLst>
      <p:ext uri="{BB962C8B-B14F-4D97-AF65-F5344CB8AC3E}">
        <p14:creationId xmlns:p14="http://schemas.microsoft.com/office/powerpoint/2010/main" val="64683695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1943100" cy="6159500"/>
          </a:xfrm>
        </p:spPr>
        <p:txBody>
          <a:bodyPr vert="eaVert"/>
          <a:lstStyle/>
          <a:p>
            <a:r>
              <a:rPr lang="en-US" smtClean="0"/>
              <a:t>Click to edit Master title style</a:t>
            </a:r>
            <a:endParaRPr lang="es-ES"/>
          </a:p>
        </p:txBody>
      </p:sp>
      <p:sp>
        <p:nvSpPr>
          <p:cNvPr id="3" name="Vertical Text Placeholder 2"/>
          <p:cNvSpPr>
            <a:spLocks noGrp="1"/>
          </p:cNvSpPr>
          <p:nvPr>
            <p:ph type="body" orient="vert" idx="1"/>
          </p:nvPr>
        </p:nvSpPr>
        <p:spPr>
          <a:xfrm>
            <a:off x="685800" y="0"/>
            <a:ext cx="5676900" cy="6159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5"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 dirty="0" err="1" smtClean="0"/>
              <a:t>BonFIRE</a:t>
            </a:r>
            <a:r>
              <a:rPr lang="es-ES" dirty="0" smtClean="0"/>
              <a:t> D5.2.5</a:t>
            </a:r>
            <a:endParaRPr lang="en-GB" dirty="0" smtClean="0"/>
          </a:p>
        </p:txBody>
      </p:sp>
    </p:spTree>
    <p:extLst>
      <p:ext uri="{BB962C8B-B14F-4D97-AF65-F5344CB8AC3E}">
        <p14:creationId xmlns:p14="http://schemas.microsoft.com/office/powerpoint/2010/main" val="177383835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25762" name="Rectangle 2"/>
          <p:cNvSpPr>
            <a:spLocks noChangeArrowheads="1"/>
          </p:cNvSpPr>
          <p:nvPr/>
        </p:nvSpPr>
        <p:spPr bwMode="auto">
          <a:xfrm>
            <a:off x="0" y="6524625"/>
            <a:ext cx="9144000" cy="350838"/>
          </a:xfrm>
          <a:prstGeom prst="rect">
            <a:avLst/>
          </a:prstGeom>
          <a:solidFill>
            <a:srgbClr val="FF6600"/>
          </a:solidFill>
          <a:ln w="9525">
            <a:noFill/>
            <a:miter lim="800000"/>
            <a:headEnd/>
            <a:tailEnd/>
          </a:ln>
          <a:effectLst/>
        </p:spPr>
        <p:txBody>
          <a:bodyPr wrap="none" anchor="ctr"/>
          <a:lstStyle/>
          <a:p>
            <a:pPr algn="ctr">
              <a:defRPr/>
            </a:pPr>
            <a:endParaRPr lang="es-ES" sz="2400" b="1" u="sng"/>
          </a:p>
        </p:txBody>
      </p:sp>
      <p:sp>
        <p:nvSpPr>
          <p:cNvPr id="1027" name="Rectangle 3"/>
          <p:cNvSpPr>
            <a:spLocks noGrp="1" noChangeArrowheads="1"/>
          </p:cNvSpPr>
          <p:nvPr>
            <p:ph type="title"/>
          </p:nvPr>
        </p:nvSpPr>
        <p:spPr bwMode="auto">
          <a:xfrm>
            <a:off x="2212975" y="-17463"/>
            <a:ext cx="6607175"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dirty="0" smtClean="0"/>
              <a:t>Click to edit Master title style</a:t>
            </a:r>
          </a:p>
        </p:txBody>
      </p:sp>
      <p:sp>
        <p:nvSpPr>
          <p:cNvPr id="1028" name="Rectangle 4"/>
          <p:cNvSpPr>
            <a:spLocks noGrp="1" noChangeArrowheads="1"/>
          </p:cNvSpPr>
          <p:nvPr>
            <p:ph type="body" idx="1"/>
          </p:nvPr>
        </p:nvSpPr>
        <p:spPr bwMode="auto">
          <a:xfrm>
            <a:off x="685800" y="15875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dirty="0" smtClean="0"/>
              <a:t>Click to edit Master text styles</a:t>
            </a:r>
          </a:p>
          <a:p>
            <a:pPr lvl="1"/>
            <a:r>
              <a:rPr lang="en-GB" altLang="en-US" dirty="0" smtClean="0"/>
              <a:t>Second level</a:t>
            </a:r>
          </a:p>
          <a:p>
            <a:pPr lvl="2"/>
            <a:r>
              <a:rPr lang="en-GB" altLang="en-US" dirty="0" smtClean="0"/>
              <a:t>Third level</a:t>
            </a:r>
          </a:p>
          <a:p>
            <a:pPr lvl="3"/>
            <a:r>
              <a:rPr lang="en-GB" altLang="en-US" dirty="0" smtClean="0"/>
              <a:t>Fourth level</a:t>
            </a:r>
          </a:p>
          <a:p>
            <a:pPr lvl="4"/>
            <a:r>
              <a:rPr lang="en-GB" altLang="en-US" dirty="0" smtClean="0"/>
              <a:t>Fifth level</a:t>
            </a:r>
          </a:p>
        </p:txBody>
      </p:sp>
      <p:sp>
        <p:nvSpPr>
          <p:cNvPr id="1525766" name="Rectangle 6"/>
          <p:cNvSpPr>
            <a:spLocks noChangeArrowheads="1"/>
          </p:cNvSpPr>
          <p:nvPr/>
        </p:nvSpPr>
        <p:spPr bwMode="auto">
          <a:xfrm>
            <a:off x="4781550" y="6453188"/>
            <a:ext cx="4038600" cy="341312"/>
          </a:xfrm>
          <a:prstGeom prst="rect">
            <a:avLst/>
          </a:prstGeom>
          <a:noFill/>
          <a:ln w="9525">
            <a:noFill/>
            <a:miter lim="800000"/>
            <a:headEnd/>
            <a:tailEnd/>
          </a:ln>
          <a:effectLst/>
        </p:spPr>
        <p:txBody>
          <a:bodyPr/>
          <a:lstStyle/>
          <a:p>
            <a:pPr algn="r">
              <a:defRPr/>
            </a:pPr>
            <a:r>
              <a:rPr lang="en-US" altLang="en-US" b="1" i="1" dirty="0">
                <a:solidFill>
                  <a:schemeClr val="bg1"/>
                </a:solidFill>
              </a:rPr>
              <a:t>BonFIRE</a:t>
            </a:r>
            <a:endParaRPr lang="en-US" altLang="en-US" i="1" dirty="0">
              <a:solidFill>
                <a:schemeClr val="bg1"/>
              </a:solidFill>
            </a:endParaRPr>
          </a:p>
        </p:txBody>
      </p:sp>
      <p:sp>
        <p:nvSpPr>
          <p:cNvPr id="1525767" name="Rectangle 7"/>
          <p:cNvSpPr>
            <a:spLocks noChangeArrowheads="1"/>
          </p:cNvSpPr>
          <p:nvPr/>
        </p:nvSpPr>
        <p:spPr bwMode="auto">
          <a:xfrm>
            <a:off x="38100" y="6453188"/>
            <a:ext cx="571500" cy="322262"/>
          </a:xfrm>
          <a:prstGeom prst="rect">
            <a:avLst/>
          </a:prstGeom>
          <a:noFill/>
          <a:ln w="9525">
            <a:noFill/>
            <a:miter lim="800000"/>
            <a:headEnd/>
            <a:tailEnd/>
          </a:ln>
          <a:effectLst/>
        </p:spPr>
        <p:txBody>
          <a:bodyPr/>
          <a:lstStyle/>
          <a:p>
            <a:pPr algn="r">
              <a:defRPr/>
            </a:pPr>
            <a:fld id="{7A41F15C-B528-436F-9F61-B929F4B427B4}" type="slidenum">
              <a:rPr lang="en-US" altLang="en-US" sz="2000">
                <a:solidFill>
                  <a:schemeClr val="bg1"/>
                </a:solidFill>
              </a:rPr>
              <a:pPr algn="r">
                <a:defRPr/>
              </a:pPr>
              <a:t>‹Nº›</a:t>
            </a:fld>
            <a:endParaRPr lang="en-US" altLang="en-US" sz="2000" dirty="0">
              <a:solidFill>
                <a:schemeClr val="bg1"/>
              </a:solidFill>
            </a:endParaRPr>
          </a:p>
        </p:txBody>
      </p:sp>
      <p:sp>
        <p:nvSpPr>
          <p:cNvPr id="1525770" name="Rectangle 10"/>
          <p:cNvSpPr>
            <a:spLocks noChangeArrowheads="1"/>
          </p:cNvSpPr>
          <p:nvPr userDrawn="1"/>
        </p:nvSpPr>
        <p:spPr bwMode="auto">
          <a:xfrm>
            <a:off x="0" y="6524625"/>
            <a:ext cx="9144000" cy="350838"/>
          </a:xfrm>
          <a:prstGeom prst="rect">
            <a:avLst/>
          </a:prstGeom>
          <a:solidFill>
            <a:srgbClr val="FF6600"/>
          </a:solidFill>
          <a:ln w="9525">
            <a:noFill/>
            <a:miter lim="800000"/>
            <a:headEnd/>
            <a:tailEnd/>
          </a:ln>
          <a:effectLst/>
        </p:spPr>
        <p:txBody>
          <a:bodyPr wrap="none" anchor="ctr"/>
          <a:lstStyle/>
          <a:p>
            <a:pPr algn="r">
              <a:defRPr/>
            </a:pPr>
            <a:endParaRPr lang="es-ES" sz="1600">
              <a:solidFill>
                <a:schemeClr val="bg1"/>
              </a:solidFill>
            </a:endParaRPr>
          </a:p>
        </p:txBody>
      </p:sp>
      <p:sp>
        <p:nvSpPr>
          <p:cNvPr id="1525779" name="AutoShape 19"/>
          <p:cNvSpPr>
            <a:spLocks noChangeArrowheads="1"/>
          </p:cNvSpPr>
          <p:nvPr userDrawn="1"/>
        </p:nvSpPr>
        <p:spPr bwMode="auto">
          <a:xfrm>
            <a:off x="5292725" y="908050"/>
            <a:ext cx="3851275" cy="85725"/>
          </a:xfrm>
          <a:prstGeom prst="roundRect">
            <a:avLst>
              <a:gd name="adj" fmla="val 16667"/>
            </a:avLst>
          </a:prstGeom>
          <a:gradFill rotWithShape="1">
            <a:gsLst>
              <a:gs pos="0">
                <a:srgbClr val="FBEAC7"/>
              </a:gs>
              <a:gs pos="17999">
                <a:srgbClr val="FEE7F2"/>
              </a:gs>
              <a:gs pos="36000">
                <a:srgbClr val="FAC77D"/>
              </a:gs>
              <a:gs pos="61000">
                <a:srgbClr val="FBA97D"/>
              </a:gs>
              <a:gs pos="82001">
                <a:srgbClr val="FBD49C"/>
              </a:gs>
              <a:gs pos="100000">
                <a:srgbClr val="FEE7F2"/>
              </a:gs>
            </a:gsLst>
            <a:lin ang="0" scaled="0"/>
          </a:gradFill>
          <a:ln w="9525" algn="ctr">
            <a:noFill/>
            <a:round/>
            <a:headEnd/>
            <a:tailEnd/>
          </a:ln>
          <a:effectLst/>
        </p:spPr>
        <p:txBody>
          <a:bodyPr wrap="none" anchor="ctr"/>
          <a:lstStyle/>
          <a:p>
            <a:pPr>
              <a:defRPr/>
            </a:pPr>
            <a:endParaRPr lang="es-ES"/>
          </a:p>
        </p:txBody>
      </p:sp>
      <p:sp>
        <p:nvSpPr>
          <p:cNvPr id="1525780" name="Rectangle 20"/>
          <p:cNvSpPr>
            <a:spLocks noChangeArrowheads="1"/>
          </p:cNvSpPr>
          <p:nvPr/>
        </p:nvSpPr>
        <p:spPr bwMode="auto">
          <a:xfrm>
            <a:off x="7337425" y="6524625"/>
            <a:ext cx="1771650" cy="227013"/>
          </a:xfrm>
          <a:prstGeom prst="rect">
            <a:avLst/>
          </a:prstGeom>
          <a:noFill/>
          <a:ln w="9525">
            <a:noFill/>
            <a:miter lim="800000"/>
            <a:headEnd/>
            <a:tailEnd/>
          </a:ln>
          <a:effectLst/>
        </p:spPr>
        <p:txBody>
          <a:bodyPr/>
          <a:lstStyle/>
          <a:p>
            <a:pPr algn="r">
              <a:defRPr/>
            </a:pPr>
            <a:fld id="{83D12E8D-A1B4-4DF2-BCD0-1DCF205F3072}" type="slidenum">
              <a:rPr lang="en-GB" sz="1600" b="1">
                <a:solidFill>
                  <a:schemeClr val="bg1"/>
                </a:solidFill>
              </a:rPr>
              <a:pPr algn="r">
                <a:defRPr/>
              </a:pPr>
              <a:t>‹Nº›</a:t>
            </a:fld>
            <a:endParaRPr lang="en-GB" sz="1600" b="1">
              <a:solidFill>
                <a:schemeClr val="bg1"/>
              </a:solidFill>
            </a:endParaRPr>
          </a:p>
        </p:txBody>
      </p:sp>
      <p:pic>
        <p:nvPicPr>
          <p:cNvPr id="1035" name="Picture 12" descr="BonFIRE_v4.png"/>
          <p:cNvPicPr>
            <a:picLocks noChangeAspect="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875" y="285750"/>
            <a:ext cx="17145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 dirty="0" err="1" smtClean="0"/>
              <a:t>BonFIRE</a:t>
            </a:r>
            <a:r>
              <a:rPr lang="es-ES" dirty="0" smtClean="0"/>
              <a:t> D5.2.5</a:t>
            </a:r>
            <a:endParaRPr lang="en-GB" dirty="0" smtClean="0"/>
          </a:p>
        </p:txBody>
      </p:sp>
    </p:spTree>
  </p:cSld>
  <p:clrMap bg1="lt1" tx1="dk1" bg2="lt2" tx2="dk2" accent1="accent1" accent2="accent2" accent3="accent3" accent4="accent4" accent5="accent5" accent6="accent6" hlink="hlink" folHlink="folHlink"/>
  <p:sldLayoutIdLst>
    <p:sldLayoutId id="2147483999"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hf sldNum="0" hdr="0" dt="0"/>
  <p:txStyles>
    <p:titleStyle>
      <a:lvl1pPr algn="r" rtl="0" eaLnBrk="0" fontAlgn="base" hangingPunct="0">
        <a:spcBef>
          <a:spcPct val="0"/>
        </a:spcBef>
        <a:spcAft>
          <a:spcPct val="0"/>
        </a:spcAft>
        <a:defRPr sz="2800" b="1">
          <a:solidFill>
            <a:schemeClr val="bg2"/>
          </a:solidFill>
          <a:latin typeface="Trebuchet MS" pitchFamily="34" charset="0"/>
          <a:ea typeface="+mj-ea"/>
          <a:cs typeface="+mj-cs"/>
        </a:defRPr>
      </a:lvl1pPr>
      <a:lvl2pPr algn="ctr" rtl="0" eaLnBrk="0" fontAlgn="base" hangingPunct="0">
        <a:spcBef>
          <a:spcPct val="0"/>
        </a:spcBef>
        <a:spcAft>
          <a:spcPct val="0"/>
        </a:spcAft>
        <a:defRPr sz="2800" b="1">
          <a:solidFill>
            <a:schemeClr val="bg2"/>
          </a:solidFill>
          <a:latin typeface="Arial" charset="0"/>
        </a:defRPr>
      </a:lvl2pPr>
      <a:lvl3pPr algn="ctr" rtl="0" eaLnBrk="0" fontAlgn="base" hangingPunct="0">
        <a:spcBef>
          <a:spcPct val="0"/>
        </a:spcBef>
        <a:spcAft>
          <a:spcPct val="0"/>
        </a:spcAft>
        <a:defRPr sz="2800" b="1">
          <a:solidFill>
            <a:schemeClr val="bg2"/>
          </a:solidFill>
          <a:latin typeface="Arial" charset="0"/>
        </a:defRPr>
      </a:lvl3pPr>
      <a:lvl4pPr algn="ctr" rtl="0" eaLnBrk="0" fontAlgn="base" hangingPunct="0">
        <a:spcBef>
          <a:spcPct val="0"/>
        </a:spcBef>
        <a:spcAft>
          <a:spcPct val="0"/>
        </a:spcAft>
        <a:defRPr sz="2800" b="1">
          <a:solidFill>
            <a:schemeClr val="bg2"/>
          </a:solidFill>
          <a:latin typeface="Arial" charset="0"/>
        </a:defRPr>
      </a:lvl4pPr>
      <a:lvl5pPr algn="ctr" rtl="0" eaLnBrk="0" fontAlgn="base" hangingPunct="0">
        <a:spcBef>
          <a:spcPct val="0"/>
        </a:spcBef>
        <a:spcAft>
          <a:spcPct val="0"/>
        </a:spcAft>
        <a:defRPr sz="2800" b="1">
          <a:solidFill>
            <a:schemeClr val="bg2"/>
          </a:solidFill>
          <a:latin typeface="Arial" charset="0"/>
        </a:defRPr>
      </a:lvl5pPr>
      <a:lvl6pPr marL="457200" algn="ctr" rtl="0" eaLnBrk="0" fontAlgn="base" hangingPunct="0">
        <a:spcBef>
          <a:spcPct val="0"/>
        </a:spcBef>
        <a:spcAft>
          <a:spcPct val="0"/>
        </a:spcAft>
        <a:defRPr sz="2800" b="1">
          <a:solidFill>
            <a:schemeClr val="bg2"/>
          </a:solidFill>
          <a:latin typeface="Arial" charset="0"/>
        </a:defRPr>
      </a:lvl6pPr>
      <a:lvl7pPr marL="914400" algn="ctr" rtl="0" eaLnBrk="0" fontAlgn="base" hangingPunct="0">
        <a:spcBef>
          <a:spcPct val="0"/>
        </a:spcBef>
        <a:spcAft>
          <a:spcPct val="0"/>
        </a:spcAft>
        <a:defRPr sz="2800" b="1">
          <a:solidFill>
            <a:schemeClr val="bg2"/>
          </a:solidFill>
          <a:latin typeface="Arial" charset="0"/>
        </a:defRPr>
      </a:lvl7pPr>
      <a:lvl8pPr marL="1371600" algn="ctr" rtl="0" eaLnBrk="0" fontAlgn="base" hangingPunct="0">
        <a:spcBef>
          <a:spcPct val="0"/>
        </a:spcBef>
        <a:spcAft>
          <a:spcPct val="0"/>
        </a:spcAft>
        <a:defRPr sz="2800" b="1">
          <a:solidFill>
            <a:schemeClr val="bg2"/>
          </a:solidFill>
          <a:latin typeface="Arial" charset="0"/>
        </a:defRPr>
      </a:lvl8pPr>
      <a:lvl9pPr marL="1828800" algn="ctr" rtl="0" eaLnBrk="0" fontAlgn="base" hangingPunct="0">
        <a:spcBef>
          <a:spcPct val="0"/>
        </a:spcBef>
        <a:spcAft>
          <a:spcPct val="0"/>
        </a:spcAft>
        <a:defRPr sz="2800" b="1">
          <a:solidFill>
            <a:schemeClr val="bg2"/>
          </a:solidFill>
          <a:latin typeface="Arial" charset="0"/>
        </a:defRPr>
      </a:lvl9pPr>
    </p:titleStyle>
    <p:bodyStyle>
      <a:lvl1pPr marL="342900" indent="-342900" algn="l" rtl="0" eaLnBrk="0" fontAlgn="base" hangingPunct="0">
        <a:spcBef>
          <a:spcPct val="20000"/>
        </a:spcBef>
        <a:spcAft>
          <a:spcPct val="0"/>
        </a:spcAft>
        <a:buChar char="•"/>
        <a:defRPr sz="2200">
          <a:solidFill>
            <a:schemeClr val="tx1"/>
          </a:solidFill>
          <a:latin typeface="Trebuchet MS" pitchFamily="34" charset="0"/>
          <a:ea typeface="+mn-ea"/>
          <a:cs typeface="+mn-cs"/>
        </a:defRPr>
      </a:lvl1pPr>
      <a:lvl2pPr marL="742950" indent="-285750" algn="l" rtl="0" eaLnBrk="0" fontAlgn="base" hangingPunct="0">
        <a:spcBef>
          <a:spcPct val="20000"/>
        </a:spcBef>
        <a:spcAft>
          <a:spcPct val="0"/>
        </a:spcAft>
        <a:buChar char="–"/>
        <a:defRPr>
          <a:solidFill>
            <a:schemeClr val="tx1"/>
          </a:solidFill>
          <a:latin typeface="Trebuchet MS" pitchFamily="34" charset="0"/>
        </a:defRPr>
      </a:lvl2pPr>
      <a:lvl3pPr marL="1143000" indent="-228600" algn="l" rtl="0" eaLnBrk="0" fontAlgn="base" hangingPunct="0">
        <a:spcBef>
          <a:spcPct val="20000"/>
        </a:spcBef>
        <a:spcAft>
          <a:spcPct val="0"/>
        </a:spcAft>
        <a:buChar char="•"/>
        <a:defRPr>
          <a:solidFill>
            <a:schemeClr val="tx1"/>
          </a:solidFill>
          <a:latin typeface="Trebuchet MS" pitchFamily="34" charset="0"/>
        </a:defRPr>
      </a:lvl3pPr>
      <a:lvl4pPr marL="1600200" indent="-228600" algn="l" rtl="0" eaLnBrk="0" fontAlgn="base" hangingPunct="0">
        <a:spcBef>
          <a:spcPct val="20000"/>
        </a:spcBef>
        <a:spcAft>
          <a:spcPct val="0"/>
        </a:spcAft>
        <a:buChar char="–"/>
        <a:defRPr>
          <a:solidFill>
            <a:schemeClr val="tx1"/>
          </a:solidFill>
          <a:latin typeface="Trebuchet MS" pitchFamily="34" charset="0"/>
        </a:defRPr>
      </a:lvl4pPr>
      <a:lvl5pPr marL="2057400" indent="-228600" algn="l" rtl="0" eaLnBrk="0" fontAlgn="base" hangingPunct="0">
        <a:spcBef>
          <a:spcPct val="20000"/>
        </a:spcBef>
        <a:spcAft>
          <a:spcPct val="0"/>
        </a:spcAft>
        <a:buChar char="»"/>
        <a:defRPr>
          <a:solidFill>
            <a:schemeClr val="tx1"/>
          </a:solidFill>
          <a:latin typeface="Trebuchet MS" pitchFamily="34" charset="0"/>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bonfire-project.eu/infrastructur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6"/>
          <p:cNvSpPr>
            <a:spLocks noGrp="1" noChangeArrowheads="1"/>
          </p:cNvSpPr>
          <p:nvPr>
            <p:ph type="subTitle" idx="1"/>
          </p:nvPr>
        </p:nvSpPr>
        <p:spPr>
          <a:xfrm>
            <a:off x="220717" y="3834806"/>
            <a:ext cx="8560677" cy="2303661"/>
          </a:xfrm>
        </p:spPr>
        <p:txBody>
          <a:bodyPr/>
          <a:lstStyle/>
          <a:p>
            <a:r>
              <a:rPr lang="en-GB" sz="2800" dirty="0" smtClean="0">
                <a:solidFill>
                  <a:schemeClr val="bg1"/>
                </a:solidFill>
              </a:rPr>
              <a:t>D5.2.5 Virtual Cluster </a:t>
            </a:r>
            <a:r>
              <a:rPr lang="en-GB" sz="2800" dirty="0" smtClean="0">
                <a:solidFill>
                  <a:schemeClr val="bg1"/>
                </a:solidFill>
              </a:rPr>
              <a:t>on </a:t>
            </a:r>
            <a:r>
              <a:rPr lang="en-GB" sz="2800" dirty="0" smtClean="0">
                <a:solidFill>
                  <a:schemeClr val="bg1"/>
                </a:solidFill>
              </a:rPr>
              <a:t>Federated Cloud Demonstration Kit</a:t>
            </a:r>
          </a:p>
          <a:p>
            <a:r>
              <a:rPr lang="en-GB" sz="2000" dirty="0" smtClean="0">
                <a:solidFill>
                  <a:schemeClr val="bg1"/>
                </a:solidFill>
              </a:rPr>
              <a:t>August 2012</a:t>
            </a:r>
          </a:p>
          <a:p>
            <a:r>
              <a:rPr lang="en-GB" sz="2000" dirty="0" smtClean="0">
                <a:solidFill>
                  <a:schemeClr val="bg1"/>
                </a:solidFill>
              </a:rPr>
              <a:t>Version 1.0</a:t>
            </a:r>
          </a:p>
          <a:p>
            <a:endParaRPr lang="en-GB" sz="2000" dirty="0">
              <a:solidFill>
                <a:schemeClr val="bg1"/>
              </a:solidFill>
            </a:endParaRPr>
          </a:p>
          <a:p>
            <a:endParaRPr lang="en-GB" sz="2000" dirty="0" smtClean="0">
              <a:solidFill>
                <a:schemeClr val="bg1"/>
              </a:solidFill>
            </a:endParaRPr>
          </a:p>
          <a:p>
            <a:r>
              <a:rPr lang="en-US" sz="1200" dirty="0">
                <a:solidFill>
                  <a:schemeClr val="bg1"/>
                </a:solidFill>
              </a:rPr>
              <a:t>Copyright © </a:t>
            </a:r>
            <a:r>
              <a:rPr lang="en-US" sz="1200" dirty="0" smtClean="0">
                <a:solidFill>
                  <a:schemeClr val="bg1"/>
                </a:solidFill>
              </a:rPr>
              <a:t>2012 CESGA. </a:t>
            </a:r>
            <a:r>
              <a:rPr lang="en-US" sz="1200" dirty="0">
                <a:solidFill>
                  <a:schemeClr val="bg1"/>
                </a:solidFill>
              </a:rPr>
              <a:t>All rights reserved.</a:t>
            </a:r>
          </a:p>
          <a:p>
            <a:r>
              <a:rPr lang="en-US" sz="1100" dirty="0" smtClean="0">
                <a:solidFill>
                  <a:schemeClr val="bg1"/>
                </a:solidFill>
              </a:rPr>
              <a:t>The </a:t>
            </a:r>
            <a:r>
              <a:rPr lang="en-US" sz="1100" dirty="0">
                <a:solidFill>
                  <a:schemeClr val="bg1"/>
                </a:solidFill>
              </a:rPr>
              <a:t>research leading to these results has received funding from the European Community's Seventh Framework </a:t>
            </a:r>
            <a:r>
              <a:rPr lang="en-US" sz="1100" dirty="0" err="1">
                <a:solidFill>
                  <a:schemeClr val="bg1"/>
                </a:solidFill>
              </a:rPr>
              <a:t>Programme</a:t>
            </a:r>
            <a:r>
              <a:rPr lang="en-US" sz="1100" dirty="0">
                <a:solidFill>
                  <a:schemeClr val="bg1"/>
                </a:solidFill>
              </a:rPr>
              <a:t> (FP7/2007-2013) under grant agreement n° 257386.</a:t>
            </a:r>
            <a:r>
              <a:rPr lang="en-GB" dirty="0">
                <a:solidFill>
                  <a:schemeClr val="bg1"/>
                </a:solidFill>
              </a:rPr>
              <a:t/>
            </a:r>
            <a:br>
              <a:rPr lang="en-GB" dirty="0">
                <a:solidFill>
                  <a:schemeClr val="bg1"/>
                </a:solidFill>
              </a:rPr>
            </a:br>
            <a:endParaRPr lang="en-US" dirty="0">
              <a:solidFill>
                <a:schemeClr val="bg1"/>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4850" y="5715000"/>
            <a:ext cx="5715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5715000"/>
            <a:ext cx="47625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1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78090" y="342138"/>
            <a:ext cx="1341120" cy="42062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smtClean="0"/>
              <a:t>Overview </a:t>
            </a:r>
            <a:endParaRPr lang="fr-FR" dirty="0" smtClean="0"/>
          </a:p>
        </p:txBody>
      </p:sp>
      <p:sp>
        <p:nvSpPr>
          <p:cNvPr id="6"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err="1" smtClean="0"/>
              <a:t>BonFIRE</a:t>
            </a:r>
            <a:r>
              <a:rPr lang="en-US" dirty="0" smtClean="0"/>
              <a:t> D5.2.5</a:t>
            </a:r>
            <a:endParaRPr lang="en-GB" dirty="0" smtClean="0"/>
          </a:p>
        </p:txBody>
      </p:sp>
      <p:sp>
        <p:nvSpPr>
          <p:cNvPr id="7" name="Content Placeholder 1"/>
          <p:cNvSpPr>
            <a:spLocks noGrp="1"/>
          </p:cNvSpPr>
          <p:nvPr>
            <p:ph idx="1"/>
          </p:nvPr>
        </p:nvSpPr>
        <p:spPr>
          <a:xfrm>
            <a:off x="685800" y="1587500"/>
            <a:ext cx="7772400" cy="4572000"/>
          </a:xfrm>
        </p:spPr>
        <p:txBody>
          <a:bodyPr/>
          <a:lstStyle/>
          <a:p>
            <a:pPr>
              <a:buNone/>
            </a:pPr>
            <a:r>
              <a:rPr lang="en-GB" dirty="0">
                <a:solidFill>
                  <a:srgbClr val="C00000"/>
                </a:solidFill>
                <a:latin typeface="+mn-lt"/>
              </a:rPr>
              <a:t>Objective: </a:t>
            </a:r>
          </a:p>
          <a:p>
            <a:pPr>
              <a:buNone/>
            </a:pPr>
            <a:r>
              <a:rPr lang="en-GB" dirty="0" smtClean="0">
                <a:latin typeface="+mn-lt"/>
              </a:rPr>
              <a:t>	To show the </a:t>
            </a:r>
            <a:r>
              <a:rPr lang="en-GB" dirty="0" err="1" smtClean="0">
                <a:latin typeface="+mn-lt"/>
              </a:rPr>
              <a:t>BonFIRE</a:t>
            </a:r>
            <a:r>
              <a:rPr lang="en-GB" dirty="0" smtClean="0">
                <a:latin typeface="+mn-lt"/>
              </a:rPr>
              <a:t> programming </a:t>
            </a:r>
            <a:r>
              <a:rPr lang="en-GB" dirty="0">
                <a:latin typeface="+mn-lt"/>
              </a:rPr>
              <a:t>capabilities </a:t>
            </a:r>
            <a:r>
              <a:rPr lang="en-GB" dirty="0" smtClean="0">
                <a:latin typeface="+mn-lt"/>
              </a:rPr>
              <a:t>for developing </a:t>
            </a:r>
            <a:r>
              <a:rPr lang="en-GB" u="sng" dirty="0" smtClean="0">
                <a:latin typeface="+mn-lt"/>
              </a:rPr>
              <a:t>Experiment Agents</a:t>
            </a:r>
            <a:r>
              <a:rPr lang="en-GB" dirty="0" smtClean="0">
                <a:latin typeface="+mn-lt"/>
              </a:rPr>
              <a:t> using as an example a Virtual Cluster developed by VCOC experiment.</a:t>
            </a:r>
          </a:p>
          <a:p>
            <a:pPr>
              <a:buNone/>
            </a:pPr>
            <a:endParaRPr lang="en-GB" dirty="0">
              <a:solidFill>
                <a:schemeClr val="tx1"/>
              </a:solidFill>
              <a:latin typeface="+mn-lt"/>
            </a:endParaRPr>
          </a:p>
          <a:p>
            <a:pPr>
              <a:buNone/>
            </a:pPr>
            <a:r>
              <a:rPr lang="en-GB" dirty="0">
                <a:solidFill>
                  <a:srgbClr val="C00000"/>
                </a:solidFill>
                <a:latin typeface="+mn-lt"/>
              </a:rPr>
              <a:t>Audience:</a:t>
            </a:r>
          </a:p>
          <a:p>
            <a:pPr>
              <a:buNone/>
            </a:pPr>
            <a:r>
              <a:rPr lang="en-GB" dirty="0">
                <a:solidFill>
                  <a:schemeClr val="tx1"/>
                </a:solidFill>
                <a:latin typeface="+mn-lt"/>
              </a:rPr>
              <a:t>	</a:t>
            </a:r>
            <a:r>
              <a:rPr lang="en-GB" dirty="0" smtClean="0">
                <a:solidFill>
                  <a:schemeClr val="tx1"/>
                </a:solidFill>
                <a:latin typeface="+mn-lt"/>
              </a:rPr>
              <a:t>Cloud experimenters, programmers, and researchers who would like to know more about how to develop Experiment Agents for </a:t>
            </a:r>
            <a:r>
              <a:rPr lang="en-GB" dirty="0" err="1" smtClean="0">
                <a:solidFill>
                  <a:schemeClr val="tx1"/>
                </a:solidFill>
                <a:latin typeface="+mn-lt"/>
              </a:rPr>
              <a:t>BonFIRE</a:t>
            </a:r>
            <a:endParaRPr lang="en-GB" dirty="0" smtClean="0">
              <a:solidFill>
                <a:schemeClr val="tx1"/>
              </a:solidFill>
              <a:latin typeface="+mn-lt"/>
            </a:endParaRPr>
          </a:p>
          <a:p>
            <a:pPr>
              <a:buNone/>
            </a:pPr>
            <a:endParaRPr lang="en-GB" dirty="0" smtClean="0">
              <a:solidFill>
                <a:schemeClr val="tx1"/>
              </a:solidFill>
              <a:latin typeface="+mn-lt"/>
            </a:endParaRPr>
          </a:p>
          <a:p>
            <a:pPr>
              <a:buNone/>
            </a:pPr>
            <a:endParaRPr lang="en-GB" dirty="0">
              <a:latin typeface="+mn-lt"/>
            </a:endParaRPr>
          </a:p>
          <a:p>
            <a:pPr>
              <a:buNone/>
            </a:pPr>
            <a:endParaRPr lang="en-GB" dirty="0">
              <a:latin typeface="+mn-lt"/>
            </a:endParaRPr>
          </a:p>
          <a:p>
            <a:pPr>
              <a:buNone/>
            </a:pPr>
            <a:endParaRPr lang="de-DE" dirty="0" smtClean="0">
              <a:latin typeface="+mn-lt"/>
            </a:endParaRPr>
          </a:p>
        </p:txBody>
      </p:sp>
    </p:spTree>
    <p:extLst>
      <p:ext uri="{BB962C8B-B14F-4D97-AF65-F5344CB8AC3E}">
        <p14:creationId xmlns:p14="http://schemas.microsoft.com/office/powerpoint/2010/main" val="412091277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smtClean="0"/>
              <a:t>BonFIRE</a:t>
            </a:r>
            <a:r>
              <a:rPr lang="es-ES" dirty="0" smtClean="0"/>
              <a:t> </a:t>
            </a:r>
            <a:r>
              <a:rPr lang="es-ES" dirty="0" err="1" smtClean="0"/>
              <a:t>Infrastructure</a:t>
            </a:r>
            <a:endParaRPr lang="es-E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182" y="1227735"/>
            <a:ext cx="6082726" cy="3844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CuadroTexto"/>
          <p:cNvSpPr txBox="1"/>
          <p:nvPr/>
        </p:nvSpPr>
        <p:spPr>
          <a:xfrm>
            <a:off x="1112807" y="5253487"/>
            <a:ext cx="3190297" cy="215444"/>
          </a:xfrm>
          <a:prstGeom prst="rect">
            <a:avLst/>
          </a:prstGeom>
          <a:noFill/>
        </p:spPr>
        <p:txBody>
          <a:bodyPr wrap="none" rtlCol="0">
            <a:spAutoFit/>
          </a:bodyPr>
          <a:lstStyle/>
          <a:p>
            <a:r>
              <a:rPr lang="es-ES" sz="800" dirty="0" err="1" smtClean="0"/>
              <a:t>Source</a:t>
            </a:r>
            <a:r>
              <a:rPr lang="es-ES" sz="800" dirty="0"/>
              <a:t>: http://www.bonfire-project.eu/infrastructure (</a:t>
            </a:r>
            <a:r>
              <a:rPr lang="es-ES" sz="800" dirty="0" err="1" smtClean="0"/>
              <a:t>August</a:t>
            </a:r>
            <a:r>
              <a:rPr lang="es-ES" sz="800" dirty="0" smtClean="0"/>
              <a:t> 2012)</a:t>
            </a:r>
            <a:endParaRPr lang="es-ES" sz="800" dirty="0"/>
          </a:p>
        </p:txBody>
      </p:sp>
      <p:sp>
        <p:nvSpPr>
          <p:cNvPr id="8" name="7 CuadroTexto"/>
          <p:cNvSpPr txBox="1"/>
          <p:nvPr/>
        </p:nvSpPr>
        <p:spPr>
          <a:xfrm>
            <a:off x="5503653" y="4019909"/>
            <a:ext cx="3640347" cy="169277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buNone/>
            </a:pPr>
            <a:r>
              <a:rPr lang="en-GB" dirty="0" err="1" smtClean="0">
                <a:solidFill>
                  <a:srgbClr val="C00000"/>
                </a:solidFill>
              </a:rPr>
              <a:t>MultiSite</a:t>
            </a:r>
            <a:r>
              <a:rPr lang="en-GB" dirty="0" smtClean="0">
                <a:solidFill>
                  <a:srgbClr val="C00000"/>
                </a:solidFill>
              </a:rPr>
              <a:t> </a:t>
            </a:r>
            <a:r>
              <a:rPr lang="en-GB" dirty="0">
                <a:solidFill>
                  <a:srgbClr val="C00000"/>
                </a:solidFill>
              </a:rPr>
              <a:t>Cloud </a:t>
            </a:r>
          </a:p>
          <a:p>
            <a:pPr>
              <a:buNone/>
            </a:pPr>
            <a:r>
              <a:rPr lang="en-GB" dirty="0"/>
              <a:t>	</a:t>
            </a:r>
          </a:p>
          <a:p>
            <a:pPr>
              <a:buNone/>
            </a:pPr>
            <a:r>
              <a:rPr lang="en-GB" dirty="0">
                <a:solidFill>
                  <a:srgbClr val="C00000"/>
                </a:solidFill>
              </a:rPr>
              <a:t>More information:</a:t>
            </a:r>
          </a:p>
          <a:p>
            <a:pPr>
              <a:buNone/>
            </a:pPr>
            <a:endParaRPr lang="en-GB" dirty="0">
              <a:solidFill>
                <a:srgbClr val="C00000"/>
              </a:solidFill>
            </a:endParaRPr>
          </a:p>
          <a:p>
            <a:pPr>
              <a:buNone/>
            </a:pPr>
            <a:r>
              <a:rPr lang="es-ES" sz="1200" dirty="0">
                <a:hlinkClick r:id="rId4"/>
              </a:rPr>
              <a:t>http://www.bonfire-project.eu/infrastructure</a:t>
            </a:r>
            <a:endParaRPr lang="en-GB" sz="1200" dirty="0">
              <a:solidFill>
                <a:srgbClr val="C00000"/>
              </a:solidFill>
            </a:endParaRPr>
          </a:p>
          <a:p>
            <a:endParaRPr lang="es-ES" dirty="0"/>
          </a:p>
        </p:txBody>
      </p:sp>
      <p:sp>
        <p:nvSpPr>
          <p:cNvPr id="10"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err="1" smtClean="0"/>
              <a:t>BonFIRE</a:t>
            </a:r>
            <a:r>
              <a:rPr lang="en-US" dirty="0" smtClean="0"/>
              <a:t> D5.2.5</a:t>
            </a:r>
            <a:endParaRPr lang="en-GB" dirty="0" smtClean="0"/>
          </a:p>
        </p:txBody>
      </p:sp>
    </p:spTree>
    <p:extLst>
      <p:ext uri="{BB962C8B-B14F-4D97-AF65-F5344CB8AC3E}">
        <p14:creationId xmlns:p14="http://schemas.microsoft.com/office/powerpoint/2010/main" val="161978109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smtClean="0"/>
              <a:t>BonFIRE</a:t>
            </a:r>
            <a:r>
              <a:rPr lang="es-ES" dirty="0" smtClean="0"/>
              <a:t> </a:t>
            </a:r>
            <a:r>
              <a:rPr lang="es-ES" dirty="0" err="1" smtClean="0"/>
              <a:t>Architecture</a:t>
            </a:r>
            <a:endParaRPr lang="es-E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245" y="1242204"/>
            <a:ext cx="3676649" cy="502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6 Conector recto de flecha"/>
          <p:cNvCxnSpPr/>
          <p:nvPr/>
        </p:nvCxnSpPr>
        <p:spPr bwMode="auto">
          <a:xfrm flipH="1">
            <a:off x="2562046" y="1811547"/>
            <a:ext cx="2553418" cy="1"/>
          </a:xfrm>
          <a:prstGeom prst="straightConnector1">
            <a:avLst/>
          </a:prstGeom>
          <a:ln>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11" name="10 Conector recto de flecha"/>
          <p:cNvCxnSpPr/>
          <p:nvPr/>
        </p:nvCxnSpPr>
        <p:spPr bwMode="auto">
          <a:xfrm flipH="1">
            <a:off x="983411" y="3837316"/>
            <a:ext cx="4224071" cy="0"/>
          </a:xfrm>
          <a:prstGeom prst="straightConnector1">
            <a:avLst/>
          </a:prstGeom>
          <a:ln>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14" name="13 Conector recto de flecha"/>
          <p:cNvCxnSpPr/>
          <p:nvPr/>
        </p:nvCxnSpPr>
        <p:spPr bwMode="auto">
          <a:xfrm flipH="1">
            <a:off x="1699404" y="2467155"/>
            <a:ext cx="3416060" cy="0"/>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17" name="16 CuadroTexto"/>
          <p:cNvSpPr txBox="1"/>
          <p:nvPr/>
        </p:nvSpPr>
        <p:spPr>
          <a:xfrm>
            <a:off x="5115464" y="1488382"/>
            <a:ext cx="3019245" cy="646331"/>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s-ES" dirty="0" smtClean="0"/>
              <a:t>VCOC </a:t>
            </a:r>
            <a:r>
              <a:rPr lang="es-ES" dirty="0" err="1" smtClean="0"/>
              <a:t>Experiment</a:t>
            </a:r>
            <a:r>
              <a:rPr lang="es-ES" dirty="0" smtClean="0"/>
              <a:t> </a:t>
            </a:r>
            <a:r>
              <a:rPr lang="es-ES" dirty="0" err="1" smtClean="0"/>
              <a:t>Agent</a:t>
            </a:r>
            <a:r>
              <a:rPr lang="es-ES" dirty="0"/>
              <a:t> </a:t>
            </a:r>
            <a:r>
              <a:rPr lang="es-ES" dirty="0" smtClean="0"/>
              <a:t>uses </a:t>
            </a:r>
            <a:r>
              <a:rPr lang="es-ES" dirty="0" err="1" smtClean="0"/>
              <a:t>this</a:t>
            </a:r>
            <a:r>
              <a:rPr lang="es-ES" dirty="0" smtClean="0"/>
              <a:t> interface</a:t>
            </a:r>
            <a:endParaRPr lang="es-ES" dirty="0"/>
          </a:p>
        </p:txBody>
      </p:sp>
      <p:sp>
        <p:nvSpPr>
          <p:cNvPr id="18" name="17 CuadroTexto"/>
          <p:cNvSpPr txBox="1"/>
          <p:nvPr/>
        </p:nvSpPr>
        <p:spPr>
          <a:xfrm>
            <a:off x="5115464" y="2010949"/>
            <a:ext cx="3019245" cy="92333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s-ES" dirty="0" err="1" smtClean="0"/>
              <a:t>Appliance</a:t>
            </a:r>
            <a:r>
              <a:rPr lang="es-ES" dirty="0" smtClean="0"/>
              <a:t> and </a:t>
            </a:r>
            <a:r>
              <a:rPr lang="es-ES" dirty="0" err="1" smtClean="0"/>
              <a:t>storage</a:t>
            </a:r>
            <a:r>
              <a:rPr lang="es-ES" dirty="0" smtClean="0"/>
              <a:t> are </a:t>
            </a:r>
            <a:r>
              <a:rPr lang="es-ES" dirty="0" err="1" smtClean="0"/>
              <a:t>created</a:t>
            </a:r>
            <a:r>
              <a:rPr lang="es-ES" dirty="0" smtClean="0"/>
              <a:t> </a:t>
            </a:r>
            <a:r>
              <a:rPr lang="es-ES" dirty="0" err="1" smtClean="0"/>
              <a:t>using</a:t>
            </a:r>
            <a:r>
              <a:rPr lang="es-ES" dirty="0" smtClean="0"/>
              <a:t> </a:t>
            </a:r>
            <a:r>
              <a:rPr lang="es-ES" dirty="0" err="1" smtClean="0"/>
              <a:t>Resource</a:t>
            </a:r>
            <a:r>
              <a:rPr lang="es-ES" dirty="0" smtClean="0"/>
              <a:t> Manager (</a:t>
            </a:r>
            <a:r>
              <a:rPr lang="es-ES" dirty="0" err="1" smtClean="0"/>
              <a:t>Broker</a:t>
            </a:r>
            <a:r>
              <a:rPr lang="es-ES" dirty="0" smtClean="0"/>
              <a:t>)</a:t>
            </a:r>
            <a:endParaRPr lang="es-ES" dirty="0"/>
          </a:p>
        </p:txBody>
      </p:sp>
      <p:sp>
        <p:nvSpPr>
          <p:cNvPr id="19" name="18 CuadroTexto"/>
          <p:cNvSpPr txBox="1"/>
          <p:nvPr/>
        </p:nvSpPr>
        <p:spPr>
          <a:xfrm>
            <a:off x="5155725" y="3579961"/>
            <a:ext cx="2983055"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s-ES" dirty="0" err="1" smtClean="0"/>
              <a:t>To</a:t>
            </a:r>
            <a:r>
              <a:rPr lang="es-ES" dirty="0" smtClean="0"/>
              <a:t> </a:t>
            </a:r>
            <a:r>
              <a:rPr lang="es-ES" dirty="0" err="1" smtClean="0"/>
              <a:t>login</a:t>
            </a:r>
            <a:r>
              <a:rPr lang="es-ES" dirty="0" smtClean="0"/>
              <a:t> </a:t>
            </a:r>
            <a:r>
              <a:rPr lang="es-ES" dirty="0" err="1" smtClean="0"/>
              <a:t>to</a:t>
            </a:r>
            <a:r>
              <a:rPr lang="es-ES" dirty="0" smtClean="0"/>
              <a:t> </a:t>
            </a:r>
            <a:r>
              <a:rPr lang="es-ES" dirty="0" err="1" smtClean="0"/>
              <a:t>VMs</a:t>
            </a:r>
            <a:r>
              <a:rPr lang="es-ES" dirty="0" smtClean="0"/>
              <a:t>, </a:t>
            </a:r>
            <a:r>
              <a:rPr lang="es-ES" dirty="0" err="1" smtClean="0"/>
              <a:t>the</a:t>
            </a:r>
            <a:r>
              <a:rPr lang="es-ES" dirty="0" smtClean="0"/>
              <a:t> SSH </a:t>
            </a:r>
            <a:r>
              <a:rPr lang="es-ES" dirty="0" err="1" smtClean="0"/>
              <a:t>gateway</a:t>
            </a:r>
            <a:r>
              <a:rPr lang="es-ES" dirty="0" smtClean="0"/>
              <a:t> </a:t>
            </a:r>
            <a:r>
              <a:rPr lang="es-ES" dirty="0" err="1" smtClean="0"/>
              <a:t>is</a:t>
            </a:r>
            <a:r>
              <a:rPr lang="es-ES" dirty="0" smtClean="0"/>
              <a:t> </a:t>
            </a:r>
            <a:r>
              <a:rPr lang="es-ES" dirty="0" err="1" smtClean="0"/>
              <a:t>used</a:t>
            </a:r>
            <a:endParaRPr lang="es-ES" dirty="0"/>
          </a:p>
        </p:txBody>
      </p:sp>
      <p:sp>
        <p:nvSpPr>
          <p:cNvPr id="20" name="19 CuadroTexto"/>
          <p:cNvSpPr txBox="1"/>
          <p:nvPr/>
        </p:nvSpPr>
        <p:spPr>
          <a:xfrm>
            <a:off x="621102" y="6325720"/>
            <a:ext cx="2613216" cy="184666"/>
          </a:xfrm>
          <a:prstGeom prst="rect">
            <a:avLst/>
          </a:prstGeom>
          <a:noFill/>
        </p:spPr>
        <p:txBody>
          <a:bodyPr wrap="none" rtlCol="0">
            <a:spAutoFit/>
          </a:bodyPr>
          <a:lstStyle/>
          <a:p>
            <a:r>
              <a:rPr lang="es-ES" sz="600" dirty="0" err="1" smtClean="0"/>
              <a:t>Source</a:t>
            </a:r>
            <a:r>
              <a:rPr lang="es-ES" sz="600" dirty="0" smtClean="0"/>
              <a:t>: http</a:t>
            </a:r>
            <a:r>
              <a:rPr lang="es-ES" sz="600" dirty="0"/>
              <a:t>://www.bonfire-project.eu/infrastructure/bonfire-architecture</a:t>
            </a:r>
          </a:p>
        </p:txBody>
      </p:sp>
      <p:sp>
        <p:nvSpPr>
          <p:cNvPr id="22"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err="1" smtClean="0"/>
              <a:t>BonFIRE</a:t>
            </a:r>
            <a:r>
              <a:rPr lang="en-US" dirty="0" smtClean="0"/>
              <a:t> D5.2.5</a:t>
            </a:r>
            <a:endParaRPr lang="en-GB" dirty="0" smtClean="0"/>
          </a:p>
        </p:txBody>
      </p:sp>
    </p:spTree>
    <p:extLst>
      <p:ext uri="{BB962C8B-B14F-4D97-AF65-F5344CB8AC3E}">
        <p14:creationId xmlns:p14="http://schemas.microsoft.com/office/powerpoint/2010/main" val="306448124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par>
                          <p:cTn id="15" fill="hold">
                            <p:stCondLst>
                              <p:cond delay="500"/>
                            </p:stCondLst>
                            <p:childTnLst>
                              <p:par>
                                <p:cTn id="16" presetID="10" presetClass="exit" presetSubtype="0" fill="hold" nodeType="afterEffect">
                                  <p:stCondLst>
                                    <p:cond delay="3500"/>
                                  </p:stCondLst>
                                  <p:childTnLst>
                                    <p:animEffect transition="out" filter="fade">
                                      <p:cBhvr>
                                        <p:cTn id="17" dur="500"/>
                                        <p:tgtEl>
                                          <p:spTgt spid="7"/>
                                        </p:tgtEl>
                                      </p:cBhvr>
                                    </p:animEffect>
                                    <p:set>
                                      <p:cBhvr>
                                        <p:cTn id="18" dur="1" fill="hold">
                                          <p:stCondLst>
                                            <p:cond delay="499"/>
                                          </p:stCondLst>
                                        </p:cTn>
                                        <p:tgtEl>
                                          <p:spTgt spid="7"/>
                                        </p:tgtEl>
                                        <p:attrNameLst>
                                          <p:attrName>style.visibility</p:attrName>
                                        </p:attrNameLst>
                                      </p:cBhvr>
                                      <p:to>
                                        <p:strVal val="hidden"/>
                                      </p:to>
                                    </p:set>
                                  </p:childTnLst>
                                </p:cTn>
                              </p:par>
                              <p:par>
                                <p:cTn id="19" presetID="10" presetClass="exit" presetSubtype="0" fill="hold" grpId="1" nodeType="withEffect">
                                  <p:stCondLst>
                                    <p:cond delay="3500"/>
                                  </p:stCondLst>
                                  <p:childTnLst>
                                    <p:animEffect transition="out" filter="fade">
                                      <p:cBhvr>
                                        <p:cTn id="20" dur="500"/>
                                        <p:tgtEl>
                                          <p:spTgt spid="17"/>
                                        </p:tgtEl>
                                      </p:cBhvr>
                                    </p:animEffect>
                                    <p:set>
                                      <p:cBhvr>
                                        <p:cTn id="21" dur="1" fill="hold">
                                          <p:stCondLst>
                                            <p:cond delay="499"/>
                                          </p:stCondLst>
                                        </p:cTn>
                                        <p:tgtEl>
                                          <p:spTgt spid="17"/>
                                        </p:tgtEl>
                                        <p:attrNameLst>
                                          <p:attrName>style.visibility</p:attrName>
                                        </p:attrNameLst>
                                      </p:cBhvr>
                                      <p:to>
                                        <p:strVal val="hidden"/>
                                      </p:to>
                                    </p:set>
                                  </p:childTnLst>
                                </p:cTn>
                              </p:par>
                              <p:par>
                                <p:cTn id="22" presetID="53" presetClass="entr" presetSubtype="16" fill="hold" grpId="0" nodeType="withEffect">
                                  <p:stCondLst>
                                    <p:cond delay="35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53" presetClass="entr" presetSubtype="16" fill="hold" nodeType="withEffect">
                                  <p:stCondLst>
                                    <p:cond delay="350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par>
                          <p:cTn id="32" fill="hold">
                            <p:stCondLst>
                              <p:cond delay="4500"/>
                            </p:stCondLst>
                            <p:childTnLst>
                              <p:par>
                                <p:cTn id="33" presetID="10" presetClass="exit" presetSubtype="0" fill="hold" grpId="1" nodeType="afterEffect">
                                  <p:stCondLst>
                                    <p:cond delay="3500"/>
                                  </p:stCondLst>
                                  <p:childTnLst>
                                    <p:animEffect transition="out" filter="fade">
                                      <p:cBhvr>
                                        <p:cTn id="34" dur="500"/>
                                        <p:tgtEl>
                                          <p:spTgt spid="18"/>
                                        </p:tgtEl>
                                      </p:cBhvr>
                                    </p:animEffect>
                                    <p:set>
                                      <p:cBhvr>
                                        <p:cTn id="35" dur="1" fill="hold">
                                          <p:stCondLst>
                                            <p:cond delay="499"/>
                                          </p:stCondLst>
                                        </p:cTn>
                                        <p:tgtEl>
                                          <p:spTgt spid="18"/>
                                        </p:tgtEl>
                                        <p:attrNameLst>
                                          <p:attrName>style.visibility</p:attrName>
                                        </p:attrNameLst>
                                      </p:cBhvr>
                                      <p:to>
                                        <p:strVal val="hidden"/>
                                      </p:to>
                                    </p:set>
                                  </p:childTnLst>
                                </p:cTn>
                              </p:par>
                              <p:par>
                                <p:cTn id="36" presetID="10" presetClass="exit" presetSubtype="0" fill="hold" nodeType="withEffect">
                                  <p:stCondLst>
                                    <p:cond delay="3500"/>
                                  </p:stCondLst>
                                  <p:childTnLst>
                                    <p:animEffect transition="out" filter="fade">
                                      <p:cBhvr>
                                        <p:cTn id="37" dur="500"/>
                                        <p:tgtEl>
                                          <p:spTgt spid="14"/>
                                        </p:tgtEl>
                                      </p:cBhvr>
                                    </p:animEffect>
                                    <p:set>
                                      <p:cBhvr>
                                        <p:cTn id="38" dur="1" fill="hold">
                                          <p:stCondLst>
                                            <p:cond delay="499"/>
                                          </p:stCondLst>
                                        </p:cTn>
                                        <p:tgtEl>
                                          <p:spTgt spid="14"/>
                                        </p:tgtEl>
                                        <p:attrNameLst>
                                          <p:attrName>style.visibility</p:attrName>
                                        </p:attrNameLst>
                                      </p:cBhvr>
                                      <p:to>
                                        <p:strVal val="hidden"/>
                                      </p:to>
                                    </p:set>
                                  </p:childTnLst>
                                </p:cTn>
                              </p:par>
                              <p:par>
                                <p:cTn id="39" presetID="53" presetClass="entr" presetSubtype="16" fill="hold" grpId="0" nodeType="withEffect">
                                  <p:stCondLst>
                                    <p:cond delay="350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par>
                                <p:cTn id="44" presetID="53" presetClass="entr" presetSubtype="16" fill="hold" nodeType="withEffect">
                                  <p:stCondLst>
                                    <p:cond delay="350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8" grpId="0" animBg="1"/>
      <p:bldP spid="18" grpId="1" animBg="1"/>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dirty="0" smtClean="0"/>
              <a:t>VCOC Experiment Agent</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27545"/>
            <a:ext cx="5791200" cy="460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4"/>
          <p:cNvSpPr>
            <a:spLocks noGrp="1"/>
          </p:cNvSpPr>
          <p:nvPr>
            <p:ph idx="1"/>
          </p:nvPr>
        </p:nvSpPr>
        <p:spPr>
          <a:xfrm>
            <a:off x="5581934" y="1587499"/>
            <a:ext cx="3630372" cy="3612297"/>
          </a:xfrm>
        </p:spPr>
        <p:txBody>
          <a:bodyPr/>
          <a:lstStyle/>
          <a:p>
            <a:pPr>
              <a:spcBef>
                <a:spcPts val="440"/>
              </a:spcBef>
              <a:spcAft>
                <a:spcPts val="0"/>
              </a:spcAft>
              <a:buFont typeface="Wingdings" pitchFamily="2" charset="2"/>
              <a:buChar char="q"/>
            </a:pPr>
            <a:r>
              <a:rPr lang="en-US" sz="2000" dirty="0" smtClean="0">
                <a:latin typeface="+mn-lt"/>
              </a:rPr>
              <a:t>Manages multiple experiment executions</a:t>
            </a:r>
          </a:p>
          <a:p>
            <a:pPr>
              <a:spcBef>
                <a:spcPts val="440"/>
              </a:spcBef>
              <a:spcAft>
                <a:spcPts val="0"/>
              </a:spcAft>
              <a:buFont typeface="Wingdings" pitchFamily="2" charset="2"/>
              <a:buChar char="q"/>
            </a:pPr>
            <a:endParaRPr lang="en-US" sz="2000" dirty="0" smtClean="0">
              <a:latin typeface="+mn-lt"/>
            </a:endParaRPr>
          </a:p>
          <a:p>
            <a:pPr>
              <a:spcBef>
                <a:spcPts val="440"/>
              </a:spcBef>
              <a:spcAft>
                <a:spcPts val="0"/>
              </a:spcAft>
              <a:buFont typeface="Wingdings" pitchFamily="2" charset="2"/>
              <a:buChar char="q"/>
            </a:pPr>
            <a:r>
              <a:rPr lang="en-US" sz="2000" dirty="0" smtClean="0">
                <a:latin typeface="+mn-lt"/>
              </a:rPr>
              <a:t>Works with the Experiment Manager</a:t>
            </a:r>
          </a:p>
          <a:p>
            <a:pPr>
              <a:spcBef>
                <a:spcPts val="440"/>
              </a:spcBef>
              <a:spcAft>
                <a:spcPts val="0"/>
              </a:spcAft>
              <a:buFont typeface="Wingdings" pitchFamily="2" charset="2"/>
              <a:buChar char="q"/>
            </a:pPr>
            <a:endParaRPr lang="en-US" sz="2000" dirty="0" smtClean="0">
              <a:latin typeface="+mn-lt"/>
            </a:endParaRPr>
          </a:p>
          <a:p>
            <a:pPr>
              <a:spcBef>
                <a:spcPts val="440"/>
              </a:spcBef>
              <a:spcAft>
                <a:spcPts val="0"/>
              </a:spcAft>
              <a:buFont typeface="Wingdings" pitchFamily="2" charset="2"/>
              <a:buChar char="q"/>
            </a:pPr>
            <a:r>
              <a:rPr lang="en-US" sz="2000" dirty="0" smtClean="0">
                <a:latin typeface="+mn-lt"/>
              </a:rPr>
              <a:t>Controls deployed resources</a:t>
            </a:r>
          </a:p>
          <a:p>
            <a:pPr>
              <a:spcBef>
                <a:spcPts val="440"/>
              </a:spcBef>
              <a:spcAft>
                <a:spcPts val="0"/>
              </a:spcAft>
              <a:buFont typeface="Wingdings" pitchFamily="2" charset="2"/>
              <a:buChar char="q"/>
            </a:pPr>
            <a:endParaRPr lang="en-US" sz="2000" dirty="0" smtClean="0">
              <a:latin typeface="+mn-lt"/>
            </a:endParaRPr>
          </a:p>
          <a:p>
            <a:pPr>
              <a:spcBef>
                <a:spcPts val="440"/>
              </a:spcBef>
              <a:spcAft>
                <a:spcPts val="0"/>
              </a:spcAft>
              <a:buFont typeface="Wingdings" pitchFamily="2" charset="2"/>
              <a:buChar char="q"/>
            </a:pPr>
            <a:r>
              <a:rPr lang="en-US" sz="2000" dirty="0" smtClean="0">
                <a:latin typeface="+mn-lt"/>
              </a:rPr>
              <a:t>Stores Experiment data</a:t>
            </a:r>
          </a:p>
          <a:p>
            <a:pPr>
              <a:spcBef>
                <a:spcPts val="440"/>
              </a:spcBef>
              <a:spcAft>
                <a:spcPts val="0"/>
              </a:spcAft>
            </a:pPr>
            <a:endParaRPr lang="en-US" sz="2400" b="1" dirty="0" smtClean="0">
              <a:latin typeface="+mn-lt"/>
            </a:endParaRPr>
          </a:p>
          <a:p>
            <a:pPr>
              <a:spcBef>
                <a:spcPts val="440"/>
              </a:spcBef>
              <a:spcAft>
                <a:spcPts val="0"/>
              </a:spcAft>
            </a:pPr>
            <a:endParaRPr lang="en-US" b="1" dirty="0" smtClean="0">
              <a:latin typeface="+mn-lt"/>
            </a:endParaRPr>
          </a:p>
          <a:p>
            <a:pPr lvl="1"/>
            <a:endParaRPr lang="en-US" dirty="0">
              <a:latin typeface="+mn-lt"/>
            </a:endParaRPr>
          </a:p>
        </p:txBody>
      </p:sp>
      <p:sp>
        <p:nvSpPr>
          <p:cNvPr id="9"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err="1" smtClean="0"/>
              <a:t>BonFIRE</a:t>
            </a:r>
            <a:r>
              <a:rPr lang="en-US" dirty="0" smtClean="0"/>
              <a:t> D5.2.5</a:t>
            </a:r>
            <a:endParaRPr lang="en-GB" dirty="0" smtClean="0"/>
          </a:p>
        </p:txBody>
      </p:sp>
    </p:spTree>
    <p:extLst>
      <p:ext uri="{BB962C8B-B14F-4D97-AF65-F5344CB8AC3E}">
        <p14:creationId xmlns:p14="http://schemas.microsoft.com/office/powerpoint/2010/main" val="108022899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Marcador de contenido"/>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026920" y="1628603"/>
            <a:ext cx="3700259" cy="4572000"/>
          </a:xfrm>
        </p:spPr>
      </p:pic>
      <p:sp>
        <p:nvSpPr>
          <p:cNvPr id="13314" name="Title 1"/>
          <p:cNvSpPr>
            <a:spLocks noGrp="1"/>
          </p:cNvSpPr>
          <p:nvPr>
            <p:ph type="title"/>
          </p:nvPr>
        </p:nvSpPr>
        <p:spPr/>
        <p:txBody>
          <a:bodyPr/>
          <a:lstStyle/>
          <a:p>
            <a:r>
              <a:rPr lang="en-US" dirty="0" smtClean="0"/>
              <a:t>Virtual Cluster Architecture</a:t>
            </a:r>
          </a:p>
        </p:txBody>
      </p:sp>
      <p:sp>
        <p:nvSpPr>
          <p:cNvPr id="2" name="1 Redondear rectángulo de esquina sencilla"/>
          <p:cNvSpPr/>
          <p:nvPr/>
        </p:nvSpPr>
        <p:spPr bwMode="auto">
          <a:xfrm>
            <a:off x="323850" y="2300658"/>
            <a:ext cx="3829050" cy="995439"/>
          </a:xfrm>
          <a:prstGeom prst="round1Rect">
            <a:avLst>
              <a:gd name="adj" fmla="val 0"/>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285750" marR="0" indent="-285750" algn="l" defTabSz="914400" rtl="0" eaLnBrk="0" fontAlgn="base" latinLnBrk="0" hangingPunct="0">
              <a:lnSpc>
                <a:spcPct val="100000"/>
              </a:lnSpc>
              <a:spcBef>
                <a:spcPct val="0"/>
              </a:spcBef>
              <a:spcAft>
                <a:spcPct val="0"/>
              </a:spcAft>
              <a:buClrTx/>
              <a:buSzTx/>
              <a:buFont typeface="Arial" pitchFamily="34" charset="0"/>
              <a:buChar char="•"/>
              <a:tabLst/>
            </a:pPr>
            <a:r>
              <a:rPr lang="es-ES" dirty="0" err="1" smtClean="0"/>
              <a:t>Manages</a:t>
            </a:r>
            <a:r>
              <a:rPr lang="es-ES" dirty="0" smtClean="0"/>
              <a:t> Open </a:t>
            </a:r>
            <a:r>
              <a:rPr lang="es-ES" dirty="0" err="1" smtClean="0"/>
              <a:t>Grid</a:t>
            </a:r>
            <a:r>
              <a:rPr lang="es-ES" dirty="0" smtClean="0"/>
              <a:t> </a:t>
            </a:r>
            <a:r>
              <a:rPr lang="es-ES" dirty="0" err="1" smtClean="0"/>
              <a:t>Scheduler</a:t>
            </a:r>
            <a:endParaRPr lang="es-ES" dirty="0" smtClean="0"/>
          </a:p>
          <a:p>
            <a:pPr marL="285750" marR="0" indent="-285750" algn="l" defTabSz="914400" rtl="0" eaLnBrk="0" fontAlgn="base" latinLnBrk="0" hangingPunct="0">
              <a:lnSpc>
                <a:spcPct val="100000"/>
              </a:lnSpc>
              <a:spcBef>
                <a:spcPct val="0"/>
              </a:spcBef>
              <a:spcAft>
                <a:spcPct val="0"/>
              </a:spcAft>
              <a:buClrTx/>
              <a:buSzTx/>
              <a:buFont typeface="Arial" pitchFamily="34" charset="0"/>
              <a:buChar char="•"/>
              <a:tabLst/>
            </a:pPr>
            <a:r>
              <a:rPr lang="es-ES" dirty="0" smtClean="0"/>
              <a:t>Shares </a:t>
            </a:r>
            <a:r>
              <a:rPr lang="es-ES" dirty="0" err="1" smtClean="0"/>
              <a:t>filesystem</a:t>
            </a:r>
            <a:r>
              <a:rPr lang="es-ES" dirty="0" smtClean="0"/>
              <a:t> </a:t>
            </a:r>
            <a:r>
              <a:rPr lang="es-ES" dirty="0" err="1" smtClean="0"/>
              <a:t>using</a:t>
            </a:r>
            <a:r>
              <a:rPr lang="es-ES" dirty="0" smtClean="0"/>
              <a:t> NFS</a:t>
            </a:r>
          </a:p>
          <a:p>
            <a:pPr marL="285750" marR="0" indent="-285750" algn="l" defTabSz="914400" rtl="0" eaLnBrk="0" fontAlgn="base" latinLnBrk="0" hangingPunct="0">
              <a:lnSpc>
                <a:spcPct val="100000"/>
              </a:lnSpc>
              <a:spcBef>
                <a:spcPct val="0"/>
              </a:spcBef>
              <a:spcAft>
                <a:spcPct val="0"/>
              </a:spcAft>
              <a:buClrTx/>
              <a:buSzTx/>
              <a:buFont typeface="Arial" pitchFamily="34" charset="0"/>
              <a:buChar char="•"/>
              <a:tabLst/>
            </a:pPr>
            <a:r>
              <a:rPr lang="es-ES" dirty="0" err="1" smtClean="0"/>
              <a:t>Controls</a:t>
            </a:r>
            <a:r>
              <a:rPr lang="es-ES" dirty="0" smtClean="0"/>
              <a:t> </a:t>
            </a:r>
            <a:r>
              <a:rPr lang="es-ES" dirty="0" err="1" smtClean="0"/>
              <a:t>setup</a:t>
            </a:r>
            <a:r>
              <a:rPr lang="es-ES" dirty="0" smtClean="0"/>
              <a:t> and </a:t>
            </a:r>
            <a:r>
              <a:rPr lang="es-ES" dirty="0" err="1" smtClean="0"/>
              <a:t>executions</a:t>
            </a:r>
            <a:endParaRPr lang="es-ES" dirty="0" smtClean="0"/>
          </a:p>
        </p:txBody>
      </p:sp>
      <p:sp>
        <p:nvSpPr>
          <p:cNvPr id="9" name="8 Redondear rectángulo de esquina sencilla"/>
          <p:cNvSpPr/>
          <p:nvPr/>
        </p:nvSpPr>
        <p:spPr bwMode="auto">
          <a:xfrm>
            <a:off x="323850" y="4883502"/>
            <a:ext cx="3829050" cy="975042"/>
          </a:xfrm>
          <a:prstGeom prst="round1Rect">
            <a:avLst>
              <a:gd name="adj" fmla="val 0"/>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285750" lvl="0" indent="-285750" fontAlgn="auto">
              <a:spcBef>
                <a:spcPts val="0"/>
              </a:spcBef>
              <a:spcAft>
                <a:spcPts val="0"/>
              </a:spcAft>
              <a:buFont typeface="Arial" pitchFamily="34" charset="0"/>
              <a:buChar char="•"/>
              <a:defRPr sz="1800" b="0" i="0" u="none" strike="noStrike" kern="0" cap="none" spc="0" baseline="0">
                <a:solidFill>
                  <a:srgbClr val="000000"/>
                </a:solidFill>
                <a:uFillTx/>
              </a:defRPr>
            </a:pPr>
            <a:r>
              <a:rPr lang="es-ES" dirty="0" err="1" smtClean="0">
                <a:solidFill>
                  <a:schemeClr val="bg1"/>
                </a:solidFill>
                <a:latin typeface="Arial" pitchFamily="18"/>
                <a:ea typeface="Arial Unicode MS" pitchFamily="2"/>
                <a:cs typeface="Mangal" pitchFamily="2"/>
              </a:rPr>
              <a:t>Executes</a:t>
            </a:r>
            <a:r>
              <a:rPr lang="es-ES" dirty="0" smtClean="0">
                <a:solidFill>
                  <a:schemeClr val="bg1"/>
                </a:solidFill>
                <a:latin typeface="Arial" pitchFamily="18"/>
                <a:ea typeface="Arial Unicode MS" pitchFamily="2"/>
                <a:cs typeface="Mangal" pitchFamily="2"/>
              </a:rPr>
              <a:t> </a:t>
            </a:r>
            <a:r>
              <a:rPr lang="es-ES" dirty="0">
                <a:solidFill>
                  <a:schemeClr val="bg1"/>
                </a:solidFill>
                <a:latin typeface="Arial" pitchFamily="18"/>
                <a:ea typeface="Arial Unicode MS" pitchFamily="2"/>
                <a:cs typeface="Mangal" pitchFamily="2"/>
              </a:rPr>
              <a:t>Jobs</a:t>
            </a:r>
          </a:p>
          <a:p>
            <a:pPr marL="285750" lvl="0" indent="-285750" fontAlgn="auto">
              <a:spcBef>
                <a:spcPts val="0"/>
              </a:spcBef>
              <a:spcAft>
                <a:spcPts val="0"/>
              </a:spcAft>
              <a:buFont typeface="Arial" pitchFamily="34" charset="0"/>
              <a:buChar char="•"/>
              <a:defRPr sz="1800" b="0" i="0" u="none" strike="noStrike" kern="0" cap="none" spc="0" baseline="0">
                <a:solidFill>
                  <a:srgbClr val="000000"/>
                </a:solidFill>
                <a:uFillTx/>
              </a:defRPr>
            </a:pPr>
            <a:r>
              <a:rPr lang="es-ES" dirty="0">
                <a:solidFill>
                  <a:schemeClr val="bg1"/>
                </a:solidFill>
                <a:latin typeface="Arial" pitchFamily="18"/>
                <a:ea typeface="Arial Unicode MS" pitchFamily="2"/>
                <a:cs typeface="Mangal" pitchFamily="2"/>
              </a:rPr>
              <a:t>Open </a:t>
            </a:r>
            <a:r>
              <a:rPr lang="es-ES" dirty="0" err="1">
                <a:solidFill>
                  <a:schemeClr val="bg1"/>
                </a:solidFill>
                <a:latin typeface="Arial" pitchFamily="18"/>
                <a:ea typeface="Arial Unicode MS" pitchFamily="2"/>
                <a:cs typeface="Mangal" pitchFamily="2"/>
              </a:rPr>
              <a:t>Grid</a:t>
            </a:r>
            <a:r>
              <a:rPr lang="es-ES" dirty="0">
                <a:solidFill>
                  <a:schemeClr val="bg1"/>
                </a:solidFill>
                <a:latin typeface="Arial" pitchFamily="18"/>
                <a:ea typeface="Arial Unicode MS" pitchFamily="2"/>
                <a:cs typeface="Mangal" pitchFamily="2"/>
              </a:rPr>
              <a:t> </a:t>
            </a:r>
            <a:r>
              <a:rPr lang="es-ES" dirty="0" err="1">
                <a:solidFill>
                  <a:schemeClr val="bg1"/>
                </a:solidFill>
                <a:latin typeface="Arial" pitchFamily="18"/>
                <a:ea typeface="Arial Unicode MS" pitchFamily="2"/>
                <a:cs typeface="Mangal" pitchFamily="2"/>
              </a:rPr>
              <a:t>Scheduler</a:t>
            </a:r>
            <a:r>
              <a:rPr lang="es-ES" dirty="0">
                <a:solidFill>
                  <a:schemeClr val="bg1"/>
                </a:solidFill>
                <a:latin typeface="Arial" pitchFamily="18"/>
                <a:ea typeface="Arial Unicode MS" pitchFamily="2"/>
                <a:cs typeface="Mangal" pitchFamily="2"/>
              </a:rPr>
              <a:t> Compute </a:t>
            </a:r>
            <a:r>
              <a:rPr lang="es-ES" dirty="0" err="1">
                <a:solidFill>
                  <a:schemeClr val="bg1"/>
                </a:solidFill>
                <a:latin typeface="Arial" pitchFamily="18"/>
                <a:ea typeface="Arial Unicode MS" pitchFamily="2"/>
                <a:cs typeface="Mangal" pitchFamily="2"/>
              </a:rPr>
              <a:t>Element</a:t>
            </a:r>
            <a:endParaRPr lang="es-ES" dirty="0">
              <a:solidFill>
                <a:schemeClr val="bg1"/>
              </a:solidFill>
              <a:latin typeface="Arial" pitchFamily="18"/>
              <a:ea typeface="Arial Unicode MS" pitchFamily="2"/>
              <a:cs typeface="Mangal" pitchFamily="2"/>
            </a:endParaRPr>
          </a:p>
          <a:p>
            <a:pPr lvl="0" algn="ctr" fontAlgn="auto">
              <a:spcBef>
                <a:spcPts val="0"/>
              </a:spcBef>
              <a:spcAft>
                <a:spcPts val="0"/>
              </a:spcAft>
              <a:defRPr sz="1800" b="0" i="0" u="none" strike="noStrike" kern="0" cap="none" spc="0" baseline="0">
                <a:solidFill>
                  <a:srgbClr val="000000"/>
                </a:solidFill>
                <a:uFillTx/>
              </a:defRPr>
            </a:pPr>
            <a:endParaRPr lang="es-ES" dirty="0">
              <a:solidFill>
                <a:srgbClr val="000000"/>
              </a:solidFill>
              <a:latin typeface="Arial" pitchFamily="18"/>
              <a:ea typeface="Arial Unicode MS" pitchFamily="2"/>
              <a:cs typeface="Mangal" pitchFamily="2"/>
            </a:endParaRPr>
          </a:p>
        </p:txBody>
      </p:sp>
      <p:cxnSp>
        <p:nvCxnSpPr>
          <p:cNvPr id="5" name="4 Conector recto de flecha"/>
          <p:cNvCxnSpPr/>
          <p:nvPr/>
        </p:nvCxnSpPr>
        <p:spPr bwMode="auto">
          <a:xfrm flipV="1">
            <a:off x="4204733" y="2798377"/>
            <a:ext cx="2533650" cy="1"/>
          </a:xfrm>
          <a:prstGeom prst="straightConnector1">
            <a:avLst/>
          </a:prstGeom>
          <a:ln>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12" name="11 Conector recto de flecha"/>
          <p:cNvCxnSpPr>
            <a:stCxn id="9" idx="3"/>
          </p:cNvCxnSpPr>
          <p:nvPr/>
        </p:nvCxnSpPr>
        <p:spPr bwMode="auto">
          <a:xfrm>
            <a:off x="4152900" y="5371023"/>
            <a:ext cx="1266825" cy="0"/>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10"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err="1" smtClean="0"/>
              <a:t>BonFIRE</a:t>
            </a:r>
            <a:r>
              <a:rPr lang="en-US" dirty="0" smtClean="0"/>
              <a:t> D5.2.5</a:t>
            </a:r>
            <a:endParaRPr lang="en-GB" dirty="0" smtClean="0"/>
          </a:p>
        </p:txBody>
      </p:sp>
    </p:spTree>
    <p:extLst>
      <p:ext uri="{BB962C8B-B14F-4D97-AF65-F5344CB8AC3E}">
        <p14:creationId xmlns:p14="http://schemas.microsoft.com/office/powerpoint/2010/main" val="77508173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smtClean="0"/>
              <a:t>Demonstration Steps </a:t>
            </a:r>
            <a:endParaRPr lang="fr-FR" dirty="0" smtClean="0"/>
          </a:p>
        </p:txBody>
      </p:sp>
      <p:sp>
        <p:nvSpPr>
          <p:cNvPr id="6"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err="1" smtClean="0"/>
              <a:t>BonFIRE</a:t>
            </a:r>
            <a:r>
              <a:rPr lang="en-US" dirty="0" smtClean="0"/>
              <a:t> D5.2.5</a:t>
            </a:r>
            <a:endParaRPr lang="en-GB" dirty="0" smtClean="0"/>
          </a:p>
        </p:txBody>
      </p:sp>
      <p:sp>
        <p:nvSpPr>
          <p:cNvPr id="7" name="Content Placeholder 1"/>
          <p:cNvSpPr>
            <a:spLocks noGrp="1"/>
          </p:cNvSpPr>
          <p:nvPr>
            <p:ph idx="1"/>
          </p:nvPr>
        </p:nvSpPr>
        <p:spPr>
          <a:xfrm>
            <a:off x="704850" y="1149350"/>
            <a:ext cx="7772400" cy="4572000"/>
          </a:xfrm>
        </p:spPr>
        <p:txBody>
          <a:bodyPr/>
          <a:lstStyle/>
          <a:p>
            <a:pPr>
              <a:buNone/>
            </a:pPr>
            <a:r>
              <a:rPr lang="en-GB" dirty="0" smtClean="0">
                <a:solidFill>
                  <a:srgbClr val="C00000"/>
                </a:solidFill>
                <a:latin typeface="+mn-lt"/>
              </a:rPr>
              <a:t>1. Create your own appliance: </a:t>
            </a:r>
            <a:endParaRPr lang="en-GB" dirty="0">
              <a:solidFill>
                <a:srgbClr val="C00000"/>
              </a:solidFill>
              <a:latin typeface="+mn-lt"/>
            </a:endParaRPr>
          </a:p>
          <a:p>
            <a:pPr>
              <a:buNone/>
            </a:pPr>
            <a:r>
              <a:rPr lang="en-GB" dirty="0">
                <a:latin typeface="+mn-lt"/>
              </a:rPr>
              <a:t>	</a:t>
            </a:r>
            <a:r>
              <a:rPr lang="en-GB" sz="2000" dirty="0" smtClean="0">
                <a:latin typeface="+mn-lt"/>
              </a:rPr>
              <a:t>Master, client, and additional disk storage resources will be created and configured contacting with </a:t>
            </a:r>
            <a:r>
              <a:rPr lang="en-GB" sz="2000" dirty="0" err="1" smtClean="0">
                <a:latin typeface="+mn-lt"/>
              </a:rPr>
              <a:t>BonFIRE</a:t>
            </a:r>
            <a:r>
              <a:rPr lang="en-GB" sz="2000" dirty="0" smtClean="0">
                <a:latin typeface="+mn-lt"/>
              </a:rPr>
              <a:t> Resource Manager using Ruby script based on </a:t>
            </a:r>
            <a:r>
              <a:rPr lang="en-GB" sz="2000" dirty="0" err="1" smtClean="0">
                <a:latin typeface="+mn-lt"/>
              </a:rPr>
              <a:t>BonFIRE</a:t>
            </a:r>
            <a:r>
              <a:rPr lang="en-GB" sz="2000" dirty="0" smtClean="0">
                <a:latin typeface="+mn-lt"/>
              </a:rPr>
              <a:t> </a:t>
            </a:r>
            <a:r>
              <a:rPr lang="en-GB" sz="2000" i="1" dirty="0" smtClean="0">
                <a:latin typeface="+mn-lt"/>
              </a:rPr>
              <a:t>restfully</a:t>
            </a:r>
            <a:r>
              <a:rPr lang="en-GB" dirty="0" smtClean="0">
                <a:latin typeface="+mn-lt"/>
              </a:rPr>
              <a:t>.</a:t>
            </a:r>
          </a:p>
          <a:p>
            <a:pPr>
              <a:buNone/>
            </a:pPr>
            <a:endParaRPr lang="en-GB" dirty="0">
              <a:solidFill>
                <a:schemeClr val="tx1"/>
              </a:solidFill>
              <a:latin typeface="+mn-lt"/>
            </a:endParaRPr>
          </a:p>
          <a:p>
            <a:pPr>
              <a:buNone/>
            </a:pPr>
            <a:r>
              <a:rPr lang="en-GB" dirty="0" smtClean="0">
                <a:solidFill>
                  <a:srgbClr val="C00000"/>
                </a:solidFill>
                <a:latin typeface="+mn-lt"/>
              </a:rPr>
              <a:t>2. Create your experiment descriptor:</a:t>
            </a:r>
            <a:endParaRPr lang="en-GB" dirty="0">
              <a:solidFill>
                <a:srgbClr val="C00000"/>
              </a:solidFill>
              <a:latin typeface="+mn-lt"/>
            </a:endParaRPr>
          </a:p>
          <a:p>
            <a:pPr>
              <a:buNone/>
            </a:pPr>
            <a:r>
              <a:rPr lang="en-GB" dirty="0">
                <a:solidFill>
                  <a:schemeClr val="tx1"/>
                </a:solidFill>
                <a:latin typeface="+mn-lt"/>
              </a:rPr>
              <a:t>	</a:t>
            </a:r>
            <a:r>
              <a:rPr lang="en-GB" sz="2000" dirty="0" smtClean="0">
                <a:solidFill>
                  <a:schemeClr val="tx1"/>
                </a:solidFill>
                <a:latin typeface="+mn-lt"/>
              </a:rPr>
              <a:t>A Virtual </a:t>
            </a:r>
            <a:r>
              <a:rPr lang="en-GB" sz="2000" dirty="0">
                <a:latin typeface="+mn-lt"/>
              </a:rPr>
              <a:t>C</a:t>
            </a:r>
            <a:r>
              <a:rPr lang="en-GB" sz="2000" dirty="0" smtClean="0">
                <a:solidFill>
                  <a:schemeClr val="tx1"/>
                </a:solidFill>
                <a:latin typeface="+mn-lt"/>
              </a:rPr>
              <a:t>luster Experiment Descriptor will be created that uses these private appliances. It utilizes </a:t>
            </a:r>
            <a:r>
              <a:rPr lang="en-GB" sz="2000" i="1" dirty="0" smtClean="0">
                <a:solidFill>
                  <a:schemeClr val="tx1"/>
                </a:solidFill>
                <a:latin typeface="+mn-lt"/>
              </a:rPr>
              <a:t>curl + </a:t>
            </a:r>
            <a:r>
              <a:rPr lang="en-GB" sz="2000" i="1" dirty="0" err="1" smtClean="0">
                <a:solidFill>
                  <a:schemeClr val="tx1"/>
                </a:solidFill>
                <a:latin typeface="+mn-lt"/>
              </a:rPr>
              <a:t>BonFIRE</a:t>
            </a:r>
            <a:r>
              <a:rPr lang="en-GB" sz="2000" i="1" dirty="0" smtClean="0">
                <a:solidFill>
                  <a:schemeClr val="tx1"/>
                </a:solidFill>
                <a:latin typeface="+mn-lt"/>
              </a:rPr>
              <a:t> API </a:t>
            </a:r>
            <a:r>
              <a:rPr lang="en-GB" sz="2000" dirty="0" smtClean="0">
                <a:solidFill>
                  <a:schemeClr val="tx1"/>
                </a:solidFill>
                <a:latin typeface="+mn-lt"/>
              </a:rPr>
              <a:t>to check that these storage resources are available.</a:t>
            </a:r>
            <a:endParaRPr lang="en-GB" sz="2000" dirty="0">
              <a:latin typeface="+mn-lt"/>
            </a:endParaRPr>
          </a:p>
          <a:p>
            <a:pPr>
              <a:buNone/>
            </a:pPr>
            <a:endParaRPr lang="en-GB" dirty="0" smtClean="0">
              <a:solidFill>
                <a:schemeClr val="tx1"/>
              </a:solidFill>
              <a:latin typeface="+mn-lt"/>
            </a:endParaRPr>
          </a:p>
          <a:p>
            <a:pPr>
              <a:buNone/>
            </a:pPr>
            <a:r>
              <a:rPr lang="en-GB" dirty="0">
                <a:solidFill>
                  <a:srgbClr val="C00000"/>
                </a:solidFill>
              </a:rPr>
              <a:t>3</a:t>
            </a:r>
            <a:r>
              <a:rPr lang="en-GB" dirty="0" smtClean="0">
                <a:solidFill>
                  <a:srgbClr val="C00000"/>
                </a:solidFill>
              </a:rPr>
              <a:t>. Execute the experiment:</a:t>
            </a:r>
            <a:endParaRPr lang="en-GB" dirty="0">
              <a:solidFill>
                <a:srgbClr val="C00000"/>
              </a:solidFill>
            </a:endParaRPr>
          </a:p>
          <a:p>
            <a:pPr>
              <a:buNone/>
            </a:pPr>
            <a:r>
              <a:rPr lang="en-GB" dirty="0"/>
              <a:t>	</a:t>
            </a:r>
            <a:r>
              <a:rPr lang="en-GB" sz="2000" dirty="0" smtClean="0"/>
              <a:t>The Experiment Descriptor will be executed. The Experiment Agent will control the deployment of the experiment and the status of the Virtual Cluster, recording times for each step. Once the experiment is deployed, it is automatically deleted</a:t>
            </a:r>
            <a:r>
              <a:rPr lang="en-GB" sz="2000" dirty="0"/>
              <a:t>.</a:t>
            </a:r>
            <a:endParaRPr lang="en-GB" dirty="0"/>
          </a:p>
          <a:p>
            <a:pPr>
              <a:buNone/>
            </a:pPr>
            <a:endParaRPr lang="en-GB" dirty="0">
              <a:latin typeface="+mn-lt"/>
            </a:endParaRPr>
          </a:p>
          <a:p>
            <a:pPr>
              <a:buNone/>
            </a:pPr>
            <a:endParaRPr lang="en-GB" dirty="0">
              <a:latin typeface="+mn-lt"/>
            </a:endParaRPr>
          </a:p>
          <a:p>
            <a:pPr>
              <a:buNone/>
            </a:pPr>
            <a:endParaRPr lang="de-DE" dirty="0" smtClean="0">
              <a:latin typeface="+mn-lt"/>
            </a:endParaRPr>
          </a:p>
        </p:txBody>
      </p:sp>
    </p:spTree>
    <p:extLst>
      <p:ext uri="{BB962C8B-B14F-4D97-AF65-F5344CB8AC3E}">
        <p14:creationId xmlns:p14="http://schemas.microsoft.com/office/powerpoint/2010/main" val="327972256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smtClean="0"/>
              <a:t>Before you start </a:t>
            </a:r>
            <a:endParaRPr lang="fr-FR" dirty="0" smtClean="0"/>
          </a:p>
        </p:txBody>
      </p:sp>
      <p:sp>
        <p:nvSpPr>
          <p:cNvPr id="6"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err="1" smtClean="0"/>
              <a:t>BonFIRE</a:t>
            </a:r>
            <a:r>
              <a:rPr lang="en-US" dirty="0" smtClean="0"/>
              <a:t> D5.2.5</a:t>
            </a:r>
            <a:endParaRPr lang="en-GB" dirty="0" smtClean="0"/>
          </a:p>
        </p:txBody>
      </p:sp>
      <p:sp>
        <p:nvSpPr>
          <p:cNvPr id="7" name="Content Placeholder 1"/>
          <p:cNvSpPr>
            <a:spLocks noGrp="1"/>
          </p:cNvSpPr>
          <p:nvPr>
            <p:ph idx="1"/>
          </p:nvPr>
        </p:nvSpPr>
        <p:spPr>
          <a:xfrm>
            <a:off x="704850" y="1225550"/>
            <a:ext cx="7772400" cy="4572000"/>
          </a:xfrm>
        </p:spPr>
        <p:txBody>
          <a:bodyPr/>
          <a:lstStyle/>
          <a:p>
            <a:pPr>
              <a:buNone/>
            </a:pPr>
            <a:r>
              <a:rPr lang="en-GB" dirty="0" smtClean="0">
                <a:solidFill>
                  <a:srgbClr val="C00000"/>
                </a:solidFill>
                <a:latin typeface="+mn-lt"/>
              </a:rPr>
              <a:t>You must have:</a:t>
            </a:r>
          </a:p>
          <a:p>
            <a:pPr lvl="1"/>
            <a:r>
              <a:rPr lang="en-GB" dirty="0" smtClean="0">
                <a:latin typeface="+mn-lt"/>
              </a:rPr>
              <a:t>A </a:t>
            </a:r>
            <a:r>
              <a:rPr lang="en-GB" dirty="0" err="1" smtClean="0">
                <a:latin typeface="+mn-lt"/>
              </a:rPr>
              <a:t>BonFIRE</a:t>
            </a:r>
            <a:r>
              <a:rPr lang="en-GB" dirty="0" smtClean="0">
                <a:latin typeface="+mn-lt"/>
              </a:rPr>
              <a:t> account (request it from http://portal.bonfire-project.eu)</a:t>
            </a:r>
            <a:endParaRPr lang="en-GB" dirty="0">
              <a:latin typeface="+mn-lt"/>
            </a:endParaRPr>
          </a:p>
          <a:p>
            <a:pPr>
              <a:buNone/>
            </a:pPr>
            <a:r>
              <a:rPr lang="en-GB" dirty="0" smtClean="0">
                <a:solidFill>
                  <a:srgbClr val="C00000"/>
                </a:solidFill>
                <a:latin typeface="+mn-lt"/>
              </a:rPr>
              <a:t>You need: </a:t>
            </a:r>
            <a:endParaRPr lang="en-GB" dirty="0">
              <a:solidFill>
                <a:srgbClr val="C00000"/>
              </a:solidFill>
              <a:latin typeface="+mn-lt"/>
            </a:endParaRPr>
          </a:p>
          <a:p>
            <a:pPr lvl="1"/>
            <a:r>
              <a:rPr lang="en-GB" dirty="0" smtClean="0">
                <a:latin typeface="+mn-lt"/>
              </a:rPr>
              <a:t>LINUX machine, and</a:t>
            </a:r>
          </a:p>
          <a:p>
            <a:pPr lvl="1"/>
            <a:r>
              <a:rPr lang="en-GB" sz="1600" dirty="0" err="1" smtClean="0">
                <a:latin typeface="+mn-lt"/>
              </a:rPr>
              <a:t>openSSH</a:t>
            </a:r>
            <a:endParaRPr lang="en-GB" sz="1600" dirty="0" smtClean="0">
              <a:latin typeface="+mn-lt"/>
            </a:endParaRPr>
          </a:p>
          <a:p>
            <a:pPr lvl="1"/>
            <a:r>
              <a:rPr lang="en-GB" sz="1600" dirty="0" smtClean="0">
                <a:latin typeface="+mn-lt"/>
              </a:rPr>
              <a:t>curl</a:t>
            </a:r>
          </a:p>
          <a:p>
            <a:pPr lvl="1"/>
            <a:r>
              <a:rPr lang="en-GB" sz="1600" dirty="0" smtClean="0">
                <a:latin typeface="+mn-lt"/>
              </a:rPr>
              <a:t>python  2.7 with modules httplib2, multiprocessing, </a:t>
            </a:r>
            <a:r>
              <a:rPr lang="en-GB" sz="1600" dirty="0" err="1" smtClean="0">
                <a:latin typeface="+mn-lt"/>
              </a:rPr>
              <a:t>etree</a:t>
            </a:r>
            <a:r>
              <a:rPr lang="en-GB" sz="1600" dirty="0" smtClean="0">
                <a:latin typeface="+mn-lt"/>
              </a:rPr>
              <a:t>, and libxml2</a:t>
            </a:r>
          </a:p>
          <a:p>
            <a:pPr lvl="1"/>
            <a:r>
              <a:rPr lang="en-GB" sz="1600" dirty="0" smtClean="0">
                <a:latin typeface="+mn-lt"/>
              </a:rPr>
              <a:t>ruby (version 1.8.7)</a:t>
            </a:r>
          </a:p>
          <a:p>
            <a:pPr lvl="1"/>
            <a:r>
              <a:rPr lang="en-GB" sz="1600" dirty="0" smtClean="0">
                <a:latin typeface="+mn-lt"/>
              </a:rPr>
              <a:t>restfully (see install instructions from </a:t>
            </a:r>
            <a:r>
              <a:rPr lang="en-GB" sz="1600" dirty="0" err="1" smtClean="0">
                <a:latin typeface="+mn-lt"/>
              </a:rPr>
              <a:t>BonFIRE</a:t>
            </a:r>
            <a:r>
              <a:rPr lang="en-GB" sz="1600" dirty="0" smtClean="0">
                <a:latin typeface="+mn-lt"/>
              </a:rPr>
              <a:t> at http://doc.bonfire-project.eu)</a:t>
            </a:r>
          </a:p>
          <a:p>
            <a:pPr lvl="1"/>
            <a:r>
              <a:rPr lang="en-GB" sz="1600" dirty="0" smtClean="0">
                <a:latin typeface="+mn-lt"/>
              </a:rPr>
              <a:t>subversion</a:t>
            </a:r>
          </a:p>
          <a:p>
            <a:pPr>
              <a:buNone/>
            </a:pPr>
            <a:r>
              <a:rPr lang="en-GB" dirty="0" smtClean="0">
                <a:solidFill>
                  <a:srgbClr val="C00000"/>
                </a:solidFill>
                <a:latin typeface="+mn-lt"/>
              </a:rPr>
              <a:t>Or download the Demo Kit Appliance:</a:t>
            </a:r>
            <a:endParaRPr lang="en-GB" dirty="0">
              <a:solidFill>
                <a:srgbClr val="C00000"/>
              </a:solidFill>
              <a:latin typeface="+mn-lt"/>
            </a:endParaRPr>
          </a:p>
          <a:p>
            <a:pPr lvl="1"/>
            <a:r>
              <a:rPr lang="en-GB" dirty="0" smtClean="0">
                <a:latin typeface="+mn-lt"/>
              </a:rPr>
              <a:t>From: </a:t>
            </a:r>
            <a:r>
              <a:rPr lang="en-GB" sz="1400" dirty="0">
                <a:latin typeface="+mn-lt"/>
              </a:rPr>
              <a:t>https://upload.cesga.es/?vid=67f214a3-95e3-8f68-827e-00003b0134c1</a:t>
            </a:r>
            <a:endParaRPr lang="en-GB" sz="1600" dirty="0">
              <a:latin typeface="+mn-lt"/>
            </a:endParaRPr>
          </a:p>
          <a:p>
            <a:pPr lvl="1"/>
            <a:r>
              <a:rPr lang="en-GB" sz="1600" dirty="0" smtClean="0">
                <a:latin typeface="+mn-lt"/>
              </a:rPr>
              <a:t>OVA format.</a:t>
            </a:r>
          </a:p>
          <a:p>
            <a:pPr lvl="1"/>
            <a:r>
              <a:rPr lang="en-GB" sz="1600" dirty="0" smtClean="0">
                <a:solidFill>
                  <a:schemeClr val="tx1"/>
                </a:solidFill>
                <a:latin typeface="+mn-lt"/>
              </a:rPr>
              <a:t>Import it into your VM manager. </a:t>
            </a:r>
            <a:r>
              <a:rPr lang="en-GB" sz="1600" dirty="0" smtClean="0">
                <a:latin typeface="+mn-lt"/>
              </a:rPr>
              <a:t>It has been </a:t>
            </a:r>
            <a:r>
              <a:rPr lang="en-GB" sz="1600" dirty="0" smtClean="0">
                <a:solidFill>
                  <a:schemeClr val="tx1"/>
                </a:solidFill>
                <a:latin typeface="+mn-lt"/>
              </a:rPr>
              <a:t>tested </a:t>
            </a:r>
            <a:r>
              <a:rPr lang="en-GB" sz="1600" dirty="0" smtClean="0">
                <a:latin typeface="+mn-lt"/>
              </a:rPr>
              <a:t>only </a:t>
            </a:r>
            <a:r>
              <a:rPr lang="en-GB" sz="1600" dirty="0" smtClean="0">
                <a:solidFill>
                  <a:schemeClr val="tx1"/>
                </a:solidFill>
                <a:latin typeface="+mn-lt"/>
              </a:rPr>
              <a:t>on </a:t>
            </a:r>
            <a:r>
              <a:rPr lang="en-GB" sz="1600" dirty="0" err="1" smtClean="0">
                <a:solidFill>
                  <a:schemeClr val="tx1"/>
                </a:solidFill>
                <a:latin typeface="+mn-lt"/>
              </a:rPr>
              <a:t>VirtualBox</a:t>
            </a:r>
            <a:endParaRPr lang="en-GB" sz="1600" dirty="0" smtClean="0">
              <a:solidFill>
                <a:schemeClr val="tx1"/>
              </a:solidFill>
              <a:latin typeface="+mn-lt"/>
            </a:endParaRPr>
          </a:p>
          <a:p>
            <a:pPr lvl="1"/>
            <a:r>
              <a:rPr lang="en-GB" sz="1600" dirty="0" smtClean="0">
                <a:latin typeface="+mn-lt"/>
              </a:rPr>
              <a:t>Password </a:t>
            </a:r>
            <a:r>
              <a:rPr lang="en-GB" sz="1600" i="1" dirty="0" smtClean="0">
                <a:latin typeface="+mn-lt"/>
              </a:rPr>
              <a:t>bonfire2012</a:t>
            </a:r>
            <a:endParaRPr lang="en-GB" sz="1600" i="1" dirty="0" smtClean="0">
              <a:solidFill>
                <a:schemeClr val="tx1"/>
              </a:solidFill>
              <a:latin typeface="+mn-lt"/>
            </a:endParaRPr>
          </a:p>
          <a:p>
            <a:pPr>
              <a:buNone/>
            </a:pPr>
            <a:endParaRPr lang="en-GB" dirty="0">
              <a:latin typeface="+mn-lt"/>
            </a:endParaRPr>
          </a:p>
          <a:p>
            <a:pPr>
              <a:buNone/>
            </a:pPr>
            <a:endParaRPr lang="en-GB" dirty="0">
              <a:latin typeface="+mn-lt"/>
            </a:endParaRPr>
          </a:p>
          <a:p>
            <a:pPr>
              <a:buNone/>
            </a:pPr>
            <a:endParaRPr lang="de-DE" dirty="0" smtClean="0">
              <a:latin typeface="+mn-lt"/>
            </a:endParaRPr>
          </a:p>
        </p:txBody>
      </p:sp>
    </p:spTree>
    <p:extLst>
      <p:ext uri="{BB962C8B-B14F-4D97-AF65-F5344CB8AC3E}">
        <p14:creationId xmlns:p14="http://schemas.microsoft.com/office/powerpoint/2010/main" val="14695325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smtClean="0"/>
              <a:t>Before Start: Download Demo Kit</a:t>
            </a:r>
            <a:endParaRPr lang="fr-FR" dirty="0" smtClean="0"/>
          </a:p>
        </p:txBody>
      </p:sp>
      <p:sp>
        <p:nvSpPr>
          <p:cNvPr id="6"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err="1" smtClean="0"/>
              <a:t>BonFIRE</a:t>
            </a:r>
            <a:r>
              <a:rPr lang="en-US" dirty="0" smtClean="0"/>
              <a:t> D5.2.5</a:t>
            </a:r>
            <a:endParaRPr lang="en-GB" dirty="0" smtClean="0"/>
          </a:p>
        </p:txBody>
      </p:sp>
      <p:sp>
        <p:nvSpPr>
          <p:cNvPr id="7" name="Content Placeholder 1"/>
          <p:cNvSpPr>
            <a:spLocks noGrp="1"/>
          </p:cNvSpPr>
          <p:nvPr>
            <p:ph idx="1"/>
          </p:nvPr>
        </p:nvSpPr>
        <p:spPr>
          <a:xfrm>
            <a:off x="704850" y="1225550"/>
            <a:ext cx="8248650" cy="4572000"/>
          </a:xfrm>
        </p:spPr>
        <p:txBody>
          <a:bodyPr/>
          <a:lstStyle/>
          <a:p>
            <a:pPr>
              <a:buNone/>
            </a:pPr>
            <a:r>
              <a:rPr lang="en-GB" dirty="0" smtClean="0">
                <a:solidFill>
                  <a:srgbClr val="C00000"/>
                </a:solidFill>
                <a:latin typeface="+mn-lt"/>
              </a:rPr>
              <a:t>Using Subversion: </a:t>
            </a:r>
            <a:endParaRPr lang="en-GB" dirty="0">
              <a:solidFill>
                <a:srgbClr val="C00000"/>
              </a:solidFill>
              <a:latin typeface="+mn-lt"/>
            </a:endParaRPr>
          </a:p>
          <a:p>
            <a:pPr lvl="1"/>
            <a:r>
              <a:rPr lang="en-GB" dirty="0" smtClean="0">
                <a:latin typeface="+mn-lt"/>
              </a:rPr>
              <a:t>If your own LINUX, execute (</a:t>
            </a:r>
            <a:r>
              <a:rPr lang="en-GB" b="1" dirty="0" smtClean="0">
                <a:latin typeface="+mn-lt"/>
              </a:rPr>
              <a:t>password is </a:t>
            </a:r>
            <a:r>
              <a:rPr lang="en-GB" dirty="0" err="1" smtClean="0">
                <a:latin typeface="+mn-lt"/>
              </a:rPr>
              <a:t>anonsvn</a:t>
            </a:r>
            <a:r>
              <a:rPr lang="en-GB" dirty="0" smtClean="0">
                <a:latin typeface="+mn-lt"/>
              </a:rPr>
              <a:t>):</a:t>
            </a:r>
          </a:p>
          <a:p>
            <a:pPr marL="457200" lvl="1" indent="0">
              <a:buNone/>
            </a:pPr>
            <a:endParaRPr lang="en-GB" dirty="0" smtClean="0">
              <a:latin typeface="+mn-lt"/>
            </a:endParaRPr>
          </a:p>
          <a:p>
            <a:pPr marL="57150" indent="0">
              <a:buNone/>
            </a:pPr>
            <a:r>
              <a:rPr lang="en-GB" sz="1800" i="1" dirty="0" err="1" smtClean="0">
                <a:latin typeface="+mn-lt"/>
              </a:rPr>
              <a:t>svn</a:t>
            </a:r>
            <a:r>
              <a:rPr lang="en-GB" sz="1800" i="1" dirty="0" smtClean="0">
                <a:latin typeface="+mn-lt"/>
              </a:rPr>
              <a:t> checkout –username </a:t>
            </a:r>
            <a:r>
              <a:rPr lang="en-GB" sz="1800" i="1" dirty="0" err="1" smtClean="0">
                <a:latin typeface="+mn-lt"/>
              </a:rPr>
              <a:t>anonsvn</a:t>
            </a:r>
            <a:r>
              <a:rPr lang="en-GB" sz="1800" i="1" dirty="0" smtClean="0">
                <a:latin typeface="+mn-lt"/>
              </a:rPr>
              <a:t> http://cvs.forge.cesga.es/svn/bonfiredemokit</a:t>
            </a:r>
          </a:p>
          <a:p>
            <a:pPr marL="457200" lvl="1" indent="0">
              <a:buNone/>
            </a:pPr>
            <a:endParaRPr lang="en-GB" sz="1600" dirty="0">
              <a:latin typeface="+mn-lt"/>
            </a:endParaRPr>
          </a:p>
          <a:p>
            <a:pPr lvl="1">
              <a:buFontTx/>
              <a:buChar char="–"/>
            </a:pPr>
            <a:r>
              <a:rPr lang="en-GB" dirty="0">
                <a:latin typeface="+mn-lt"/>
              </a:rPr>
              <a:t>In the distributed appliance, upgrade to last version</a:t>
            </a:r>
          </a:p>
          <a:p>
            <a:pPr marL="0" indent="0">
              <a:buNone/>
            </a:pPr>
            <a:endParaRPr lang="en-GB" sz="2000" i="1" dirty="0" smtClean="0"/>
          </a:p>
          <a:p>
            <a:pPr marL="0" indent="0">
              <a:buNone/>
            </a:pPr>
            <a:r>
              <a:rPr lang="en-GB" sz="2000" i="1" dirty="0" err="1" smtClean="0"/>
              <a:t>svn</a:t>
            </a:r>
            <a:r>
              <a:rPr lang="en-GB" sz="2000" i="1" dirty="0" smtClean="0"/>
              <a:t> update </a:t>
            </a:r>
            <a:r>
              <a:rPr lang="en-GB" sz="2000" i="1" dirty="0"/>
              <a:t>–username </a:t>
            </a:r>
            <a:r>
              <a:rPr lang="en-GB" sz="2000" i="1" dirty="0" err="1" smtClean="0"/>
              <a:t>anonsvn</a:t>
            </a:r>
            <a:endParaRPr lang="en-GB" sz="2000" i="1" dirty="0"/>
          </a:p>
          <a:p>
            <a:pPr marL="457200" lvl="1" indent="0">
              <a:buNone/>
            </a:pPr>
            <a:endParaRPr lang="en-GB" sz="1600" dirty="0" smtClean="0">
              <a:latin typeface="+mn-lt"/>
            </a:endParaRPr>
          </a:p>
          <a:p>
            <a:pPr>
              <a:buNone/>
            </a:pPr>
            <a:endParaRPr lang="en-GB" dirty="0" smtClean="0">
              <a:solidFill>
                <a:schemeClr val="tx1"/>
              </a:solidFill>
              <a:latin typeface="+mn-lt"/>
            </a:endParaRPr>
          </a:p>
          <a:p>
            <a:pPr>
              <a:buNone/>
            </a:pPr>
            <a:endParaRPr lang="en-GB" dirty="0">
              <a:solidFill>
                <a:schemeClr val="tx1"/>
              </a:solidFill>
              <a:latin typeface="+mn-lt"/>
            </a:endParaRPr>
          </a:p>
          <a:p>
            <a:pPr>
              <a:buNone/>
            </a:pPr>
            <a:endParaRPr lang="en-GB" dirty="0">
              <a:latin typeface="+mn-lt"/>
            </a:endParaRPr>
          </a:p>
          <a:p>
            <a:pPr>
              <a:buNone/>
            </a:pPr>
            <a:endParaRPr lang="en-GB" dirty="0">
              <a:latin typeface="+mn-lt"/>
            </a:endParaRPr>
          </a:p>
          <a:p>
            <a:pPr>
              <a:buNone/>
            </a:pPr>
            <a:endParaRPr lang="de-DE" dirty="0" smtClean="0">
              <a:latin typeface="+mn-lt"/>
            </a:endParaRPr>
          </a:p>
        </p:txBody>
      </p:sp>
    </p:spTree>
    <p:extLst>
      <p:ext uri="{BB962C8B-B14F-4D97-AF65-F5344CB8AC3E}">
        <p14:creationId xmlns:p14="http://schemas.microsoft.com/office/powerpoint/2010/main" val="199747615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smtClean="0"/>
              <a:t>Before Start: Security setup</a:t>
            </a:r>
            <a:endParaRPr lang="fr-FR" dirty="0" smtClean="0"/>
          </a:p>
        </p:txBody>
      </p:sp>
      <p:sp>
        <p:nvSpPr>
          <p:cNvPr id="6"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err="1" smtClean="0"/>
              <a:t>BonFIRE</a:t>
            </a:r>
            <a:r>
              <a:rPr lang="en-US" dirty="0" smtClean="0"/>
              <a:t> D5.2.5</a:t>
            </a:r>
            <a:endParaRPr lang="en-GB" dirty="0" smtClean="0"/>
          </a:p>
        </p:txBody>
      </p:sp>
      <p:sp>
        <p:nvSpPr>
          <p:cNvPr id="7" name="Content Placeholder 1"/>
          <p:cNvSpPr>
            <a:spLocks noGrp="1"/>
          </p:cNvSpPr>
          <p:nvPr>
            <p:ph idx="1"/>
          </p:nvPr>
        </p:nvSpPr>
        <p:spPr>
          <a:xfrm>
            <a:off x="704850" y="1225550"/>
            <a:ext cx="7772400" cy="4572000"/>
          </a:xfrm>
        </p:spPr>
        <p:txBody>
          <a:bodyPr/>
          <a:lstStyle/>
          <a:p>
            <a:pPr>
              <a:buNone/>
            </a:pPr>
            <a:r>
              <a:rPr lang="en-GB" dirty="0" smtClean="0">
                <a:solidFill>
                  <a:srgbClr val="C00000"/>
                </a:solidFill>
                <a:latin typeface="+mn-lt"/>
              </a:rPr>
              <a:t>Configure SSH: </a:t>
            </a:r>
            <a:endParaRPr lang="en-GB" dirty="0">
              <a:solidFill>
                <a:srgbClr val="C00000"/>
              </a:solidFill>
              <a:latin typeface="+mn-lt"/>
            </a:endParaRPr>
          </a:p>
          <a:p>
            <a:pPr lvl="1"/>
            <a:r>
              <a:rPr lang="en-GB" dirty="0" smtClean="0">
                <a:latin typeface="+mn-lt"/>
              </a:rPr>
              <a:t>Generate a key using </a:t>
            </a:r>
            <a:r>
              <a:rPr lang="en-GB" i="1" dirty="0" err="1" smtClean="0">
                <a:latin typeface="+mn-lt"/>
              </a:rPr>
              <a:t>ssh</a:t>
            </a:r>
            <a:r>
              <a:rPr lang="en-GB" i="1" dirty="0" err="1">
                <a:latin typeface="+mn-lt"/>
              </a:rPr>
              <a:t>-</a:t>
            </a:r>
            <a:r>
              <a:rPr lang="en-GB" i="1" dirty="0" err="1" smtClean="0">
                <a:latin typeface="+mn-lt"/>
              </a:rPr>
              <a:t>keygen</a:t>
            </a:r>
            <a:r>
              <a:rPr lang="en-GB" dirty="0" smtClean="0">
                <a:latin typeface="+mn-lt"/>
              </a:rPr>
              <a:t> command</a:t>
            </a:r>
          </a:p>
          <a:p>
            <a:pPr lvl="1"/>
            <a:r>
              <a:rPr lang="en-GB" dirty="0" smtClean="0">
                <a:latin typeface="+mn-lt"/>
              </a:rPr>
              <a:t>Upload public key to your </a:t>
            </a:r>
            <a:r>
              <a:rPr lang="en-GB" dirty="0" err="1" smtClean="0">
                <a:latin typeface="+mn-lt"/>
              </a:rPr>
              <a:t>BonFIRE</a:t>
            </a:r>
            <a:r>
              <a:rPr lang="en-GB" dirty="0" smtClean="0">
                <a:latin typeface="+mn-lt"/>
              </a:rPr>
              <a:t> portal user details.</a:t>
            </a:r>
          </a:p>
          <a:p>
            <a:pPr lvl="1"/>
            <a:r>
              <a:rPr lang="en-GB" dirty="0" smtClean="0">
                <a:latin typeface="+mn-lt"/>
              </a:rPr>
              <a:t>Configure SSH Gateway parameters to access deployed VM (they will use private </a:t>
            </a:r>
            <a:r>
              <a:rPr lang="en-GB" dirty="0" err="1" smtClean="0">
                <a:latin typeface="+mn-lt"/>
              </a:rPr>
              <a:t>BonFIRE</a:t>
            </a:r>
            <a:r>
              <a:rPr lang="en-GB" dirty="0" smtClean="0">
                <a:latin typeface="+mn-lt"/>
              </a:rPr>
              <a:t> WAN network without public IPs). </a:t>
            </a:r>
          </a:p>
          <a:p>
            <a:pPr lvl="1"/>
            <a:r>
              <a:rPr lang="en-GB" dirty="0" smtClean="0">
                <a:latin typeface="+mn-lt"/>
              </a:rPr>
              <a:t>Templates at </a:t>
            </a:r>
            <a:r>
              <a:rPr lang="en-GB" i="1" dirty="0" err="1" smtClean="0">
                <a:latin typeface="+mn-lt"/>
              </a:rPr>
              <a:t>bonfiredemokit</a:t>
            </a:r>
            <a:r>
              <a:rPr lang="en-GB" i="1" dirty="0" smtClean="0">
                <a:latin typeface="+mn-lt"/>
              </a:rPr>
              <a:t>/security/</a:t>
            </a:r>
            <a:r>
              <a:rPr lang="en-GB" i="1" dirty="0" err="1" smtClean="0">
                <a:latin typeface="+mn-lt"/>
              </a:rPr>
              <a:t>ssh</a:t>
            </a:r>
            <a:endParaRPr lang="en-GB" i="1" dirty="0">
              <a:latin typeface="+mn-lt"/>
            </a:endParaRPr>
          </a:p>
          <a:p>
            <a:pPr lvl="1"/>
            <a:endParaRPr lang="en-GB" i="1" dirty="0" smtClean="0">
              <a:latin typeface="+mn-lt"/>
            </a:endParaRPr>
          </a:p>
          <a:p>
            <a:pPr marL="342900" lvl="1" indent="-342900">
              <a:buNone/>
            </a:pPr>
            <a:r>
              <a:rPr lang="en-GB" sz="2200" dirty="0">
                <a:solidFill>
                  <a:srgbClr val="C00000"/>
                </a:solidFill>
              </a:rPr>
              <a:t>Steps</a:t>
            </a:r>
          </a:p>
          <a:p>
            <a:pPr lvl="1">
              <a:buFontTx/>
              <a:buChar char="–"/>
            </a:pPr>
            <a:r>
              <a:rPr lang="en-GB" dirty="0">
                <a:latin typeface="+mn-lt"/>
              </a:rPr>
              <a:t>Go to directory ~/.</a:t>
            </a:r>
            <a:r>
              <a:rPr lang="en-GB" dirty="0" err="1">
                <a:latin typeface="+mn-lt"/>
              </a:rPr>
              <a:t>ssh</a:t>
            </a:r>
            <a:endParaRPr lang="en-GB" dirty="0">
              <a:latin typeface="+mn-lt"/>
            </a:endParaRPr>
          </a:p>
          <a:p>
            <a:pPr lvl="1"/>
            <a:r>
              <a:rPr lang="en-GB" dirty="0">
                <a:latin typeface="+mn-lt"/>
              </a:rPr>
              <a:t>Execute </a:t>
            </a:r>
            <a:r>
              <a:rPr lang="en-GB" dirty="0" smtClean="0">
                <a:latin typeface="+mn-lt"/>
              </a:rPr>
              <a:t>(</a:t>
            </a:r>
            <a:r>
              <a:rPr lang="en-GB" dirty="0"/>
              <a:t>DO NOT SET PASSWORD FOR </a:t>
            </a:r>
            <a:r>
              <a:rPr lang="en-GB" dirty="0" smtClean="0"/>
              <a:t>KEY)</a:t>
            </a:r>
            <a:endParaRPr lang="en-GB" dirty="0" smtClean="0">
              <a:latin typeface="+mn-lt"/>
            </a:endParaRPr>
          </a:p>
          <a:p>
            <a:pPr marL="457200" lvl="1" indent="0">
              <a:buNone/>
            </a:pPr>
            <a:r>
              <a:rPr lang="en-GB" i="1" dirty="0" smtClean="0">
                <a:latin typeface="+mn-lt"/>
              </a:rPr>
              <a:t>		</a:t>
            </a:r>
            <a:r>
              <a:rPr lang="en-GB" i="1" dirty="0" err="1" smtClean="0">
                <a:latin typeface="+mn-lt"/>
              </a:rPr>
              <a:t>ssh-keygen</a:t>
            </a:r>
            <a:r>
              <a:rPr lang="en-GB" i="1" dirty="0" smtClean="0">
                <a:latin typeface="+mn-lt"/>
              </a:rPr>
              <a:t>  –t  </a:t>
            </a:r>
            <a:r>
              <a:rPr lang="en-GB" i="1" dirty="0" err="1" smtClean="0">
                <a:latin typeface="+mn-lt"/>
              </a:rPr>
              <a:t>rsa</a:t>
            </a:r>
            <a:r>
              <a:rPr lang="en-GB" i="1" dirty="0" smtClean="0">
                <a:latin typeface="+mn-lt"/>
              </a:rPr>
              <a:t> </a:t>
            </a:r>
            <a:r>
              <a:rPr lang="en-GB" dirty="0" smtClean="0">
                <a:latin typeface="+mn-lt"/>
              </a:rPr>
              <a:t> </a:t>
            </a:r>
          </a:p>
          <a:p>
            <a:pPr lvl="1">
              <a:buFontTx/>
              <a:buChar char="–"/>
            </a:pPr>
            <a:r>
              <a:rPr lang="en-GB" dirty="0" smtClean="0">
                <a:latin typeface="+mn-lt"/>
              </a:rPr>
              <a:t>Copy </a:t>
            </a:r>
            <a:r>
              <a:rPr lang="en-GB" dirty="0" err="1">
                <a:latin typeface="+mn-lt"/>
              </a:rPr>
              <a:t>bonfiredemokit</a:t>
            </a:r>
            <a:r>
              <a:rPr lang="en-GB" dirty="0">
                <a:latin typeface="+mn-lt"/>
              </a:rPr>
              <a:t>/security/</a:t>
            </a:r>
            <a:r>
              <a:rPr lang="en-GB" dirty="0" err="1">
                <a:latin typeface="+mn-lt"/>
              </a:rPr>
              <a:t>ssh</a:t>
            </a:r>
            <a:r>
              <a:rPr lang="en-GB" dirty="0">
                <a:latin typeface="+mn-lt"/>
              </a:rPr>
              <a:t>/</a:t>
            </a:r>
            <a:r>
              <a:rPr lang="en-GB" dirty="0" err="1">
                <a:latin typeface="+mn-lt"/>
              </a:rPr>
              <a:t>config</a:t>
            </a:r>
            <a:r>
              <a:rPr lang="en-GB" dirty="0">
                <a:latin typeface="+mn-lt"/>
              </a:rPr>
              <a:t> </a:t>
            </a:r>
          </a:p>
          <a:p>
            <a:pPr lvl="1">
              <a:buFontTx/>
              <a:buChar char="–"/>
            </a:pPr>
            <a:r>
              <a:rPr lang="en-GB" dirty="0">
                <a:latin typeface="+mn-lt"/>
              </a:rPr>
              <a:t>Edit </a:t>
            </a:r>
            <a:r>
              <a:rPr lang="en-GB" i="1" dirty="0" err="1">
                <a:latin typeface="+mn-lt"/>
              </a:rPr>
              <a:t>config</a:t>
            </a:r>
            <a:r>
              <a:rPr lang="en-GB" dirty="0">
                <a:latin typeface="+mn-lt"/>
              </a:rPr>
              <a:t> </a:t>
            </a:r>
            <a:r>
              <a:rPr lang="en-GB" dirty="0" smtClean="0">
                <a:latin typeface="+mn-lt"/>
              </a:rPr>
              <a:t>file and </a:t>
            </a:r>
            <a:r>
              <a:rPr lang="en-GB" dirty="0">
                <a:latin typeface="+mn-lt"/>
              </a:rPr>
              <a:t>substitute </a:t>
            </a:r>
            <a:r>
              <a:rPr lang="en-GB" i="1" dirty="0">
                <a:latin typeface="+mn-lt"/>
              </a:rPr>
              <a:t>[login@] </a:t>
            </a:r>
            <a:r>
              <a:rPr lang="en-GB" dirty="0">
                <a:latin typeface="+mn-lt"/>
              </a:rPr>
              <a:t>by </a:t>
            </a:r>
            <a:r>
              <a:rPr lang="en-GB" dirty="0" err="1">
                <a:latin typeface="+mn-lt"/>
              </a:rPr>
              <a:t>yourUsername</a:t>
            </a:r>
            <a:r>
              <a:rPr lang="en-GB" dirty="0">
                <a:latin typeface="+mn-lt"/>
              </a:rPr>
              <a:t>@</a:t>
            </a:r>
          </a:p>
          <a:p>
            <a:pPr lvl="1">
              <a:buFontTx/>
              <a:buChar char="–"/>
            </a:pPr>
            <a:r>
              <a:rPr lang="en-GB" dirty="0">
                <a:latin typeface="+mn-lt"/>
              </a:rPr>
              <a:t>Copy public key and upload it to your </a:t>
            </a:r>
            <a:r>
              <a:rPr lang="en-GB" dirty="0" err="1">
                <a:latin typeface="+mn-lt"/>
              </a:rPr>
              <a:t>BonFIRE</a:t>
            </a:r>
            <a:r>
              <a:rPr lang="en-GB" dirty="0">
                <a:latin typeface="+mn-lt"/>
              </a:rPr>
              <a:t> portal user </a:t>
            </a:r>
            <a:r>
              <a:rPr lang="en-GB" dirty="0" smtClean="0">
                <a:latin typeface="+mn-lt"/>
              </a:rPr>
              <a:t>details</a:t>
            </a:r>
            <a:endParaRPr lang="en-GB" sz="1600" dirty="0" smtClean="0">
              <a:latin typeface="+mn-lt"/>
            </a:endParaRPr>
          </a:p>
          <a:p>
            <a:pPr>
              <a:buNone/>
            </a:pPr>
            <a:endParaRPr lang="en-GB" dirty="0" smtClean="0">
              <a:solidFill>
                <a:schemeClr val="tx1"/>
              </a:solidFill>
              <a:latin typeface="+mn-lt"/>
            </a:endParaRPr>
          </a:p>
          <a:p>
            <a:pPr>
              <a:buNone/>
            </a:pPr>
            <a:endParaRPr lang="en-GB" dirty="0">
              <a:solidFill>
                <a:schemeClr val="tx1"/>
              </a:solidFill>
              <a:latin typeface="+mn-lt"/>
            </a:endParaRPr>
          </a:p>
          <a:p>
            <a:pPr>
              <a:buNone/>
            </a:pPr>
            <a:endParaRPr lang="en-GB" dirty="0">
              <a:latin typeface="+mn-lt"/>
            </a:endParaRPr>
          </a:p>
          <a:p>
            <a:pPr>
              <a:buNone/>
            </a:pPr>
            <a:endParaRPr lang="en-GB" dirty="0">
              <a:latin typeface="+mn-lt"/>
            </a:endParaRPr>
          </a:p>
          <a:p>
            <a:pPr>
              <a:buNone/>
            </a:pPr>
            <a:endParaRPr lang="de-DE" dirty="0" smtClean="0">
              <a:latin typeface="+mn-lt"/>
            </a:endParaRPr>
          </a:p>
        </p:txBody>
      </p:sp>
    </p:spTree>
    <p:extLst>
      <p:ext uri="{BB962C8B-B14F-4D97-AF65-F5344CB8AC3E}">
        <p14:creationId xmlns:p14="http://schemas.microsoft.com/office/powerpoint/2010/main" val="230683550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smtClean="0"/>
              <a:t>Before Start: Restfully setup</a:t>
            </a:r>
            <a:endParaRPr lang="fr-FR" dirty="0" smtClean="0"/>
          </a:p>
        </p:txBody>
      </p:sp>
      <p:sp>
        <p:nvSpPr>
          <p:cNvPr id="6"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err="1" smtClean="0"/>
              <a:t>BonFIRE</a:t>
            </a:r>
            <a:r>
              <a:rPr lang="en-US" dirty="0" smtClean="0"/>
              <a:t> D5.2.5</a:t>
            </a:r>
            <a:endParaRPr lang="en-GB" dirty="0" smtClean="0"/>
          </a:p>
        </p:txBody>
      </p:sp>
      <p:sp>
        <p:nvSpPr>
          <p:cNvPr id="7" name="Content Placeholder 1"/>
          <p:cNvSpPr>
            <a:spLocks noGrp="1"/>
          </p:cNvSpPr>
          <p:nvPr>
            <p:ph idx="1"/>
          </p:nvPr>
        </p:nvSpPr>
        <p:spPr>
          <a:xfrm>
            <a:off x="704850" y="1225550"/>
            <a:ext cx="7772400" cy="4572000"/>
          </a:xfrm>
        </p:spPr>
        <p:txBody>
          <a:bodyPr/>
          <a:lstStyle/>
          <a:p>
            <a:pPr>
              <a:buNone/>
            </a:pPr>
            <a:r>
              <a:rPr lang="en-GB" dirty="0" smtClean="0">
                <a:solidFill>
                  <a:srgbClr val="C00000"/>
                </a:solidFill>
                <a:latin typeface="+mn-lt"/>
              </a:rPr>
              <a:t>Configure restfully: </a:t>
            </a:r>
            <a:endParaRPr lang="en-GB" dirty="0">
              <a:solidFill>
                <a:srgbClr val="C00000"/>
              </a:solidFill>
              <a:latin typeface="+mn-lt"/>
            </a:endParaRPr>
          </a:p>
          <a:p>
            <a:pPr lvl="1"/>
            <a:r>
              <a:rPr lang="en-GB" dirty="0" smtClean="0">
                <a:latin typeface="+mn-lt"/>
              </a:rPr>
              <a:t>Add your user and password to .restfully/</a:t>
            </a:r>
            <a:r>
              <a:rPr lang="en-GB" dirty="0" err="1" smtClean="0">
                <a:latin typeface="+mn-lt"/>
              </a:rPr>
              <a:t>api.bonfire-project.eu.yml</a:t>
            </a:r>
            <a:endParaRPr lang="en-GB" dirty="0" smtClean="0">
              <a:latin typeface="+mn-lt"/>
            </a:endParaRPr>
          </a:p>
          <a:p>
            <a:pPr lvl="1"/>
            <a:r>
              <a:rPr lang="en-GB" dirty="0" smtClean="0">
                <a:latin typeface="+mn-lt"/>
              </a:rPr>
              <a:t>Templates at </a:t>
            </a:r>
            <a:r>
              <a:rPr lang="en-GB" dirty="0" smtClean="0"/>
              <a:t> </a:t>
            </a:r>
            <a:r>
              <a:rPr lang="en-GB" i="1" dirty="0" err="1" smtClean="0"/>
              <a:t>bonfiredemokit</a:t>
            </a:r>
            <a:r>
              <a:rPr lang="en-GB" i="1" dirty="0" smtClean="0"/>
              <a:t>/security/restfully</a:t>
            </a:r>
            <a:endParaRPr lang="en-GB" i="1" dirty="0"/>
          </a:p>
          <a:p>
            <a:pPr marL="457200" lvl="1" indent="0">
              <a:buNone/>
            </a:pPr>
            <a:endParaRPr lang="en-GB" dirty="0">
              <a:latin typeface="+mn-lt"/>
            </a:endParaRPr>
          </a:p>
          <a:p>
            <a:pPr marL="342900" lvl="1" indent="-342900">
              <a:buNone/>
            </a:pPr>
            <a:r>
              <a:rPr lang="en-GB" sz="2200" dirty="0">
                <a:solidFill>
                  <a:srgbClr val="C00000"/>
                </a:solidFill>
                <a:latin typeface="+mn-lt"/>
                <a:ea typeface="+mn-ea"/>
                <a:cs typeface="+mn-cs"/>
              </a:rPr>
              <a:t>Steps</a:t>
            </a:r>
          </a:p>
          <a:p>
            <a:pPr lvl="1"/>
            <a:r>
              <a:rPr lang="en-GB" dirty="0">
                <a:latin typeface="+mn-lt"/>
              </a:rPr>
              <a:t>Create directory ~/.restfully</a:t>
            </a:r>
          </a:p>
          <a:p>
            <a:pPr lvl="1"/>
            <a:r>
              <a:rPr lang="en-GB" dirty="0">
                <a:latin typeface="+mn-lt"/>
              </a:rPr>
              <a:t>Copy </a:t>
            </a:r>
            <a:r>
              <a:rPr lang="en-GB" dirty="0" err="1" smtClean="0">
                <a:latin typeface="+mn-lt"/>
              </a:rPr>
              <a:t>bonfiredemokit</a:t>
            </a:r>
            <a:r>
              <a:rPr lang="en-GB" dirty="0" smtClean="0">
                <a:latin typeface="+mn-lt"/>
              </a:rPr>
              <a:t>/security/restfully/</a:t>
            </a:r>
            <a:r>
              <a:rPr lang="en-GB" dirty="0" err="1" smtClean="0">
                <a:latin typeface="+mn-lt"/>
              </a:rPr>
              <a:t>api.bonfire-project.eu.yml</a:t>
            </a:r>
            <a:r>
              <a:rPr lang="en-GB" dirty="0" smtClean="0">
                <a:latin typeface="+mn-lt"/>
              </a:rPr>
              <a:t> </a:t>
            </a:r>
            <a:endParaRPr lang="en-GB" dirty="0">
              <a:latin typeface="+mn-lt"/>
            </a:endParaRPr>
          </a:p>
          <a:p>
            <a:pPr lvl="1"/>
            <a:r>
              <a:rPr lang="en-GB" dirty="0">
                <a:latin typeface="+mn-lt"/>
              </a:rPr>
              <a:t>Protect it with </a:t>
            </a:r>
            <a:r>
              <a:rPr lang="en-GB" i="1" dirty="0" err="1">
                <a:latin typeface="+mn-lt"/>
              </a:rPr>
              <a:t>chmod</a:t>
            </a:r>
            <a:r>
              <a:rPr lang="en-GB" i="1" dirty="0">
                <a:latin typeface="+mn-lt"/>
              </a:rPr>
              <a:t> 700 </a:t>
            </a:r>
            <a:r>
              <a:rPr lang="en-GB" i="1" dirty="0" err="1">
                <a:latin typeface="+mn-lt"/>
              </a:rPr>
              <a:t>api.bonfire-project.eu.yml</a:t>
            </a:r>
            <a:endParaRPr lang="en-GB" i="1" dirty="0">
              <a:latin typeface="+mn-lt"/>
            </a:endParaRPr>
          </a:p>
          <a:p>
            <a:pPr lvl="1"/>
            <a:r>
              <a:rPr lang="en-GB" dirty="0">
                <a:latin typeface="+mn-lt"/>
              </a:rPr>
              <a:t>Edit it to add your </a:t>
            </a:r>
            <a:r>
              <a:rPr lang="en-GB" dirty="0" err="1">
                <a:latin typeface="+mn-lt"/>
              </a:rPr>
              <a:t>BonFIRE</a:t>
            </a:r>
            <a:r>
              <a:rPr lang="en-GB" dirty="0">
                <a:latin typeface="+mn-lt"/>
              </a:rPr>
              <a:t> username and password</a:t>
            </a:r>
          </a:p>
          <a:p>
            <a:pPr lvl="1"/>
            <a:endParaRPr lang="en-GB" sz="1600" dirty="0"/>
          </a:p>
          <a:p>
            <a:pPr marL="457200" lvl="1" indent="0">
              <a:buNone/>
            </a:pPr>
            <a:endParaRPr lang="en-GB" sz="1600" dirty="0">
              <a:latin typeface="+mn-lt"/>
            </a:endParaRPr>
          </a:p>
          <a:p>
            <a:pPr marL="457200" lvl="1" indent="0">
              <a:buNone/>
            </a:pPr>
            <a:endParaRPr lang="en-GB" sz="1600" dirty="0" smtClean="0">
              <a:latin typeface="+mn-lt"/>
            </a:endParaRPr>
          </a:p>
          <a:p>
            <a:pPr>
              <a:buNone/>
            </a:pPr>
            <a:endParaRPr lang="en-GB" dirty="0" smtClean="0">
              <a:solidFill>
                <a:schemeClr val="tx1"/>
              </a:solidFill>
              <a:latin typeface="+mn-lt"/>
            </a:endParaRPr>
          </a:p>
          <a:p>
            <a:pPr>
              <a:buNone/>
            </a:pPr>
            <a:endParaRPr lang="en-GB" dirty="0">
              <a:solidFill>
                <a:schemeClr val="tx1"/>
              </a:solidFill>
              <a:latin typeface="+mn-lt"/>
            </a:endParaRPr>
          </a:p>
          <a:p>
            <a:pPr>
              <a:buNone/>
            </a:pPr>
            <a:endParaRPr lang="en-GB" dirty="0">
              <a:latin typeface="+mn-lt"/>
            </a:endParaRPr>
          </a:p>
          <a:p>
            <a:pPr>
              <a:buNone/>
            </a:pPr>
            <a:endParaRPr lang="en-GB" dirty="0">
              <a:latin typeface="+mn-lt"/>
            </a:endParaRPr>
          </a:p>
          <a:p>
            <a:pPr>
              <a:buNone/>
            </a:pPr>
            <a:endParaRPr lang="de-DE" dirty="0" smtClean="0">
              <a:latin typeface="+mn-lt"/>
            </a:endParaRPr>
          </a:p>
        </p:txBody>
      </p:sp>
    </p:spTree>
    <p:extLst>
      <p:ext uri="{BB962C8B-B14F-4D97-AF65-F5344CB8AC3E}">
        <p14:creationId xmlns:p14="http://schemas.microsoft.com/office/powerpoint/2010/main" val="98110590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smtClean="0"/>
              <a:t>Step 1. Generate your Master private appliance</a:t>
            </a:r>
            <a:endParaRPr lang="fr-FR" dirty="0" smtClean="0"/>
          </a:p>
        </p:txBody>
      </p:sp>
      <p:sp>
        <p:nvSpPr>
          <p:cNvPr id="6"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err="1" smtClean="0"/>
              <a:t>BonFIRE</a:t>
            </a:r>
            <a:r>
              <a:rPr lang="en-US" dirty="0" smtClean="0"/>
              <a:t> D5.2.5</a:t>
            </a:r>
            <a:endParaRPr lang="en-GB" dirty="0" smtClean="0"/>
          </a:p>
        </p:txBody>
      </p:sp>
      <p:sp>
        <p:nvSpPr>
          <p:cNvPr id="7" name="Content Placeholder 1"/>
          <p:cNvSpPr>
            <a:spLocks noGrp="1"/>
          </p:cNvSpPr>
          <p:nvPr>
            <p:ph idx="1"/>
          </p:nvPr>
        </p:nvSpPr>
        <p:spPr>
          <a:xfrm>
            <a:off x="704849" y="1225550"/>
            <a:ext cx="7971317" cy="4572000"/>
          </a:xfrm>
        </p:spPr>
        <p:txBody>
          <a:bodyPr/>
          <a:lstStyle/>
          <a:p>
            <a:pPr>
              <a:buNone/>
            </a:pPr>
            <a:r>
              <a:rPr lang="en-GB" dirty="0" smtClean="0">
                <a:solidFill>
                  <a:srgbClr val="C00000"/>
                </a:solidFill>
                <a:latin typeface="+mn-lt"/>
              </a:rPr>
              <a:t>Create Master VM appliance: </a:t>
            </a:r>
            <a:endParaRPr lang="en-GB" dirty="0">
              <a:solidFill>
                <a:srgbClr val="C00000"/>
              </a:solidFill>
              <a:latin typeface="+mn-lt"/>
            </a:endParaRPr>
          </a:p>
          <a:p>
            <a:pPr lvl="1"/>
            <a:r>
              <a:rPr lang="en-GB" dirty="0" smtClean="0">
                <a:latin typeface="+mn-lt"/>
              </a:rPr>
              <a:t>Restfully-script using </a:t>
            </a:r>
            <a:r>
              <a:rPr lang="en-GB" dirty="0" err="1" smtClean="0">
                <a:latin typeface="+mn-lt"/>
              </a:rPr>
              <a:t>BonFIRE</a:t>
            </a:r>
            <a:r>
              <a:rPr lang="en-GB" dirty="0" smtClean="0">
                <a:latin typeface="+mn-lt"/>
              </a:rPr>
              <a:t> Resource Manager: </a:t>
            </a:r>
            <a:r>
              <a:rPr lang="en-GB" i="1" dirty="0" smtClean="0">
                <a:latin typeface="+mn-lt"/>
              </a:rPr>
              <a:t>build-</a:t>
            </a:r>
            <a:r>
              <a:rPr lang="en-GB" i="1" dirty="0" err="1" smtClean="0">
                <a:latin typeface="+mn-lt"/>
              </a:rPr>
              <a:t>master.rb</a:t>
            </a:r>
            <a:endParaRPr lang="en-GB" i="1" dirty="0" smtClean="0">
              <a:latin typeface="+mn-lt"/>
            </a:endParaRPr>
          </a:p>
          <a:p>
            <a:pPr lvl="1"/>
            <a:r>
              <a:rPr lang="en-GB" dirty="0" smtClean="0">
                <a:latin typeface="+mn-lt"/>
              </a:rPr>
              <a:t>The script creates an experiment</a:t>
            </a:r>
          </a:p>
          <a:p>
            <a:pPr lvl="1"/>
            <a:r>
              <a:rPr lang="en-GB" dirty="0" smtClean="0">
                <a:latin typeface="+mn-lt"/>
              </a:rPr>
              <a:t>It starts a </a:t>
            </a:r>
            <a:r>
              <a:rPr lang="en-GB" dirty="0" err="1" smtClean="0">
                <a:latin typeface="+mn-lt"/>
              </a:rPr>
              <a:t>BonFIRE</a:t>
            </a:r>
            <a:r>
              <a:rPr lang="en-GB" dirty="0" smtClean="0">
                <a:latin typeface="+mn-lt"/>
              </a:rPr>
              <a:t>-provided VM appliance</a:t>
            </a:r>
          </a:p>
          <a:p>
            <a:pPr lvl="1"/>
            <a:r>
              <a:rPr lang="en-GB" dirty="0">
                <a:latin typeface="+mn-lt"/>
              </a:rPr>
              <a:t>R</a:t>
            </a:r>
            <a:r>
              <a:rPr lang="en-GB" dirty="0" smtClean="0">
                <a:latin typeface="+mn-lt"/>
              </a:rPr>
              <a:t>emotely installs needed software</a:t>
            </a:r>
          </a:p>
          <a:p>
            <a:pPr lvl="1"/>
            <a:r>
              <a:rPr lang="en-GB" dirty="0" smtClean="0">
                <a:latin typeface="+mn-lt"/>
              </a:rPr>
              <a:t>Uploads OGS software (it will be deployed on </a:t>
            </a:r>
            <a:r>
              <a:rPr lang="en-GB" dirty="0" err="1" smtClean="0">
                <a:latin typeface="+mn-lt"/>
              </a:rPr>
              <a:t>startup</a:t>
            </a:r>
            <a:r>
              <a:rPr lang="en-GB" dirty="0" smtClean="0">
                <a:latin typeface="+mn-lt"/>
              </a:rPr>
              <a:t>)</a:t>
            </a:r>
          </a:p>
          <a:p>
            <a:pPr lvl="1"/>
            <a:r>
              <a:rPr lang="en-GB" dirty="0" smtClean="0">
                <a:latin typeface="+mn-lt"/>
              </a:rPr>
              <a:t>Uploads VCOC control scripts</a:t>
            </a:r>
          </a:p>
          <a:p>
            <a:pPr lvl="1"/>
            <a:r>
              <a:rPr lang="en-GB" dirty="0" smtClean="0">
                <a:latin typeface="+mn-lt"/>
              </a:rPr>
              <a:t>Saves new machine as </a:t>
            </a:r>
            <a:r>
              <a:rPr lang="en-GB" dirty="0" err="1" smtClean="0">
                <a:solidFill>
                  <a:srgbClr val="6699FF"/>
                </a:solidFill>
                <a:latin typeface="+mn-lt"/>
              </a:rPr>
              <a:t>VirtualClusterMaster</a:t>
            </a:r>
            <a:r>
              <a:rPr lang="en-GB" dirty="0" smtClean="0">
                <a:solidFill>
                  <a:srgbClr val="6699FF"/>
                </a:solidFill>
                <a:latin typeface="+mn-lt"/>
              </a:rPr>
              <a:t>-&lt;your username&gt;-v0.1</a:t>
            </a:r>
            <a:endParaRPr lang="en-GB" sz="1600" dirty="0" smtClean="0">
              <a:solidFill>
                <a:srgbClr val="6699FF"/>
              </a:solidFill>
              <a:latin typeface="+mn-lt"/>
            </a:endParaRPr>
          </a:p>
          <a:p>
            <a:pPr marL="342900" lvl="1" indent="-342900">
              <a:buNone/>
            </a:pPr>
            <a:r>
              <a:rPr lang="en-GB" sz="2200" dirty="0" smtClean="0">
                <a:solidFill>
                  <a:srgbClr val="C00000"/>
                </a:solidFill>
                <a:latin typeface="+mn-lt"/>
                <a:ea typeface="+mn-ea"/>
                <a:cs typeface="+mn-cs"/>
              </a:rPr>
              <a:t>Steps</a:t>
            </a:r>
          </a:p>
          <a:p>
            <a:pPr lvl="1">
              <a:buFontTx/>
              <a:buChar char="–"/>
            </a:pPr>
            <a:r>
              <a:rPr lang="en-GB" dirty="0">
                <a:latin typeface="+mn-lt"/>
              </a:rPr>
              <a:t>Go to directory </a:t>
            </a:r>
            <a:r>
              <a:rPr lang="en-GB" dirty="0" err="1">
                <a:latin typeface="+mn-lt"/>
              </a:rPr>
              <a:t>bonfiredemokit</a:t>
            </a:r>
            <a:r>
              <a:rPr lang="en-GB" dirty="0">
                <a:latin typeface="+mn-lt"/>
              </a:rPr>
              <a:t>/</a:t>
            </a:r>
            <a:r>
              <a:rPr lang="en-GB" dirty="0" err="1">
                <a:latin typeface="+mn-lt"/>
              </a:rPr>
              <a:t>virt</a:t>
            </a:r>
            <a:r>
              <a:rPr lang="en-GB" dirty="0">
                <a:latin typeface="+mn-lt"/>
              </a:rPr>
              <a:t>-cluster</a:t>
            </a:r>
          </a:p>
          <a:p>
            <a:pPr lvl="1">
              <a:buFontTx/>
              <a:buChar char="–"/>
            </a:pPr>
            <a:r>
              <a:rPr lang="en-GB" dirty="0">
                <a:latin typeface="+mn-lt"/>
              </a:rPr>
              <a:t>Execute</a:t>
            </a:r>
            <a:r>
              <a:rPr lang="en-GB" dirty="0" smtClean="0">
                <a:latin typeface="+mn-lt"/>
              </a:rPr>
              <a:t>:</a:t>
            </a:r>
          </a:p>
          <a:p>
            <a:pPr marL="0" lvl="1" indent="0">
              <a:buNone/>
            </a:pPr>
            <a:endParaRPr lang="en-GB" dirty="0">
              <a:latin typeface="+mn-lt"/>
            </a:endParaRPr>
          </a:p>
          <a:p>
            <a:pPr marL="0" lvl="1" indent="0">
              <a:buNone/>
            </a:pPr>
            <a:r>
              <a:rPr lang="en-GB" i="1" dirty="0">
                <a:latin typeface="+mn-lt"/>
              </a:rPr>
              <a:t>restfully –c ~/.restfully/</a:t>
            </a:r>
            <a:r>
              <a:rPr lang="en-GB" i="1" dirty="0" err="1">
                <a:latin typeface="+mn-lt"/>
              </a:rPr>
              <a:t>api.bonfire-project.eu.yml</a:t>
            </a:r>
            <a:r>
              <a:rPr lang="en-GB" i="1" dirty="0">
                <a:latin typeface="+mn-lt"/>
              </a:rPr>
              <a:t> </a:t>
            </a:r>
            <a:r>
              <a:rPr lang="en-GB" i="1" dirty="0" smtClean="0">
                <a:latin typeface="+mn-lt"/>
              </a:rPr>
              <a:t>build-</a:t>
            </a:r>
            <a:r>
              <a:rPr lang="en-GB" i="1" dirty="0" err="1" smtClean="0">
                <a:latin typeface="+mn-lt"/>
              </a:rPr>
              <a:t>master.rb</a:t>
            </a:r>
            <a:endParaRPr lang="en-GB" i="1" dirty="0" smtClean="0">
              <a:latin typeface="+mn-lt"/>
            </a:endParaRPr>
          </a:p>
          <a:p>
            <a:pPr marL="342900" lvl="1" indent="-342900">
              <a:buFontTx/>
              <a:buChar char="-"/>
            </a:pPr>
            <a:endParaRPr lang="en-GB" dirty="0">
              <a:latin typeface="+mn-lt"/>
            </a:endParaRPr>
          </a:p>
          <a:p>
            <a:pPr marL="342900" lvl="1" indent="-342900">
              <a:buNone/>
            </a:pPr>
            <a:endParaRPr lang="en-GB" sz="2200" dirty="0">
              <a:solidFill>
                <a:srgbClr val="C00000"/>
              </a:solidFill>
              <a:latin typeface="+mn-lt"/>
              <a:ea typeface="+mn-ea"/>
              <a:cs typeface="+mn-cs"/>
            </a:endParaRPr>
          </a:p>
          <a:p>
            <a:pPr>
              <a:buNone/>
            </a:pPr>
            <a:endParaRPr lang="en-GB" dirty="0" smtClean="0">
              <a:solidFill>
                <a:schemeClr val="tx1"/>
              </a:solidFill>
              <a:latin typeface="+mn-lt"/>
            </a:endParaRPr>
          </a:p>
          <a:p>
            <a:pPr>
              <a:buNone/>
            </a:pPr>
            <a:endParaRPr lang="en-GB" dirty="0">
              <a:solidFill>
                <a:schemeClr val="tx1"/>
              </a:solidFill>
              <a:latin typeface="+mn-lt"/>
            </a:endParaRPr>
          </a:p>
          <a:p>
            <a:pPr>
              <a:buNone/>
            </a:pPr>
            <a:endParaRPr lang="en-GB" dirty="0">
              <a:latin typeface="+mn-lt"/>
            </a:endParaRPr>
          </a:p>
          <a:p>
            <a:pPr>
              <a:buNone/>
            </a:pPr>
            <a:endParaRPr lang="en-GB" dirty="0">
              <a:latin typeface="+mn-lt"/>
            </a:endParaRPr>
          </a:p>
          <a:p>
            <a:pPr>
              <a:buNone/>
            </a:pPr>
            <a:endParaRPr lang="de-DE" dirty="0" smtClean="0">
              <a:latin typeface="+mn-lt"/>
            </a:endParaRPr>
          </a:p>
        </p:txBody>
      </p:sp>
    </p:spTree>
    <p:extLst>
      <p:ext uri="{BB962C8B-B14F-4D97-AF65-F5344CB8AC3E}">
        <p14:creationId xmlns:p14="http://schemas.microsoft.com/office/powerpoint/2010/main" val="66422771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smtClean="0"/>
              <a:t>Step 1. Generate your Client private appliance</a:t>
            </a:r>
            <a:endParaRPr lang="fr-FR" dirty="0" smtClean="0"/>
          </a:p>
        </p:txBody>
      </p:sp>
      <p:sp>
        <p:nvSpPr>
          <p:cNvPr id="6"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err="1" smtClean="0"/>
              <a:t>BonFIRE</a:t>
            </a:r>
            <a:r>
              <a:rPr lang="en-US" dirty="0" smtClean="0"/>
              <a:t> D5.2.5</a:t>
            </a:r>
            <a:endParaRPr lang="en-GB" dirty="0" smtClean="0"/>
          </a:p>
        </p:txBody>
      </p:sp>
      <p:sp>
        <p:nvSpPr>
          <p:cNvPr id="7" name="Content Placeholder 1"/>
          <p:cNvSpPr>
            <a:spLocks noGrp="1"/>
          </p:cNvSpPr>
          <p:nvPr>
            <p:ph idx="1"/>
          </p:nvPr>
        </p:nvSpPr>
        <p:spPr>
          <a:xfrm>
            <a:off x="704850" y="1225550"/>
            <a:ext cx="7772400" cy="4572000"/>
          </a:xfrm>
        </p:spPr>
        <p:txBody>
          <a:bodyPr/>
          <a:lstStyle/>
          <a:p>
            <a:pPr>
              <a:buNone/>
            </a:pPr>
            <a:r>
              <a:rPr lang="en-GB" dirty="0" smtClean="0">
                <a:solidFill>
                  <a:srgbClr val="C00000"/>
                </a:solidFill>
                <a:latin typeface="+mn-lt"/>
              </a:rPr>
              <a:t>Create Client VM appliance: </a:t>
            </a:r>
            <a:endParaRPr lang="en-GB" dirty="0">
              <a:solidFill>
                <a:srgbClr val="C00000"/>
              </a:solidFill>
              <a:latin typeface="+mn-lt"/>
            </a:endParaRPr>
          </a:p>
          <a:p>
            <a:pPr lvl="1"/>
            <a:r>
              <a:rPr lang="en-GB" dirty="0" smtClean="0">
                <a:latin typeface="+mn-lt"/>
              </a:rPr>
              <a:t>Restfully-script using </a:t>
            </a:r>
            <a:r>
              <a:rPr lang="en-GB" dirty="0" err="1" smtClean="0">
                <a:latin typeface="+mn-lt"/>
              </a:rPr>
              <a:t>BonFIRE</a:t>
            </a:r>
            <a:r>
              <a:rPr lang="en-GB" dirty="0" smtClean="0">
                <a:latin typeface="+mn-lt"/>
              </a:rPr>
              <a:t> Resource Manager: </a:t>
            </a:r>
            <a:r>
              <a:rPr lang="en-GB" i="1" dirty="0" smtClean="0">
                <a:latin typeface="+mn-lt"/>
              </a:rPr>
              <a:t>build-</a:t>
            </a:r>
            <a:r>
              <a:rPr lang="en-GB" i="1" dirty="0" err="1" smtClean="0">
                <a:latin typeface="+mn-lt"/>
              </a:rPr>
              <a:t>client.rb</a:t>
            </a:r>
            <a:endParaRPr lang="en-GB" i="1" dirty="0" smtClean="0">
              <a:latin typeface="+mn-lt"/>
            </a:endParaRPr>
          </a:p>
          <a:p>
            <a:pPr lvl="1"/>
            <a:r>
              <a:rPr lang="en-GB" dirty="0" smtClean="0">
                <a:latin typeface="+mn-lt"/>
              </a:rPr>
              <a:t>It creates an experiment</a:t>
            </a:r>
          </a:p>
          <a:p>
            <a:pPr lvl="1"/>
            <a:r>
              <a:rPr lang="en-GB" dirty="0" smtClean="0">
                <a:latin typeface="+mn-lt"/>
              </a:rPr>
              <a:t>Starts a </a:t>
            </a:r>
            <a:r>
              <a:rPr lang="en-GB" dirty="0" err="1" smtClean="0">
                <a:latin typeface="+mn-lt"/>
              </a:rPr>
              <a:t>BonFIRE</a:t>
            </a:r>
            <a:r>
              <a:rPr lang="en-GB" dirty="0" smtClean="0">
                <a:latin typeface="+mn-lt"/>
              </a:rPr>
              <a:t>-provided VM appliance</a:t>
            </a:r>
          </a:p>
          <a:p>
            <a:pPr lvl="1"/>
            <a:r>
              <a:rPr lang="en-GB" dirty="0" smtClean="0">
                <a:latin typeface="+mn-lt"/>
              </a:rPr>
              <a:t>Remotely installs needed software</a:t>
            </a:r>
          </a:p>
          <a:p>
            <a:pPr lvl="1"/>
            <a:r>
              <a:rPr lang="en-GB" dirty="0" smtClean="0">
                <a:latin typeface="+mn-lt"/>
              </a:rPr>
              <a:t>Saves new machine as </a:t>
            </a:r>
            <a:r>
              <a:rPr lang="en-GB" dirty="0" err="1" smtClean="0">
                <a:solidFill>
                  <a:srgbClr val="6699FF"/>
                </a:solidFill>
                <a:latin typeface="+mn-lt"/>
              </a:rPr>
              <a:t>VirtualClusterClient</a:t>
            </a:r>
            <a:r>
              <a:rPr lang="en-GB" dirty="0" smtClean="0">
                <a:solidFill>
                  <a:srgbClr val="6699FF"/>
                </a:solidFill>
                <a:latin typeface="+mn-lt"/>
              </a:rPr>
              <a:t>-&lt;your username&gt;-v0.1</a:t>
            </a:r>
            <a:endParaRPr lang="en-GB" sz="1600" dirty="0" smtClean="0">
              <a:solidFill>
                <a:srgbClr val="6699FF"/>
              </a:solidFill>
              <a:latin typeface="+mn-lt"/>
            </a:endParaRPr>
          </a:p>
          <a:p>
            <a:pPr marL="342900" lvl="1" indent="-342900">
              <a:buNone/>
            </a:pPr>
            <a:r>
              <a:rPr lang="en-GB" sz="2200" dirty="0" smtClean="0">
                <a:solidFill>
                  <a:srgbClr val="C00000"/>
                </a:solidFill>
                <a:latin typeface="+mn-lt"/>
                <a:ea typeface="+mn-ea"/>
                <a:cs typeface="+mn-cs"/>
              </a:rPr>
              <a:t>Steps</a:t>
            </a:r>
          </a:p>
          <a:p>
            <a:pPr lvl="1">
              <a:buFontTx/>
              <a:buChar char="–"/>
            </a:pPr>
            <a:r>
              <a:rPr lang="en-GB" dirty="0">
                <a:latin typeface="+mn-lt"/>
              </a:rPr>
              <a:t>Go to directory </a:t>
            </a:r>
            <a:r>
              <a:rPr lang="en-GB" dirty="0" err="1">
                <a:latin typeface="+mn-lt"/>
              </a:rPr>
              <a:t>bonfiredemokit</a:t>
            </a:r>
            <a:r>
              <a:rPr lang="en-GB" dirty="0">
                <a:latin typeface="+mn-lt"/>
              </a:rPr>
              <a:t>/</a:t>
            </a:r>
            <a:r>
              <a:rPr lang="en-GB" dirty="0" err="1">
                <a:latin typeface="+mn-lt"/>
              </a:rPr>
              <a:t>virt</a:t>
            </a:r>
            <a:r>
              <a:rPr lang="en-GB" dirty="0">
                <a:latin typeface="+mn-lt"/>
              </a:rPr>
              <a:t>-cluster</a:t>
            </a:r>
          </a:p>
          <a:p>
            <a:pPr lvl="1">
              <a:buFontTx/>
              <a:buChar char="–"/>
            </a:pPr>
            <a:r>
              <a:rPr lang="en-GB" dirty="0">
                <a:latin typeface="+mn-lt"/>
              </a:rPr>
              <a:t>Execute:</a:t>
            </a:r>
          </a:p>
          <a:p>
            <a:pPr marL="0" lvl="1" indent="0">
              <a:buNone/>
            </a:pPr>
            <a:endParaRPr lang="en-GB" dirty="0">
              <a:latin typeface="+mn-lt"/>
            </a:endParaRPr>
          </a:p>
          <a:p>
            <a:pPr marL="0" lvl="1" indent="0">
              <a:buNone/>
            </a:pPr>
            <a:r>
              <a:rPr lang="en-GB" i="1" dirty="0">
                <a:latin typeface="+mn-lt"/>
              </a:rPr>
              <a:t>restfully –c ~/.restfully/</a:t>
            </a:r>
            <a:r>
              <a:rPr lang="en-GB" i="1" dirty="0" err="1">
                <a:latin typeface="+mn-lt"/>
              </a:rPr>
              <a:t>api.bonfire-project.eu.yml</a:t>
            </a:r>
            <a:r>
              <a:rPr lang="en-GB" i="1" dirty="0">
                <a:latin typeface="+mn-lt"/>
              </a:rPr>
              <a:t> </a:t>
            </a:r>
            <a:r>
              <a:rPr lang="en-GB" i="1" dirty="0" smtClean="0">
                <a:latin typeface="+mn-lt"/>
              </a:rPr>
              <a:t>build-</a:t>
            </a:r>
            <a:r>
              <a:rPr lang="en-GB" i="1" dirty="0" err="1" smtClean="0">
                <a:latin typeface="+mn-lt"/>
              </a:rPr>
              <a:t>client.rb</a:t>
            </a:r>
            <a:endParaRPr lang="en-GB" i="1" dirty="0" smtClean="0">
              <a:latin typeface="+mn-lt"/>
            </a:endParaRPr>
          </a:p>
          <a:p>
            <a:pPr marL="342900" lvl="1" indent="-342900">
              <a:buFontTx/>
              <a:buChar char="-"/>
            </a:pPr>
            <a:endParaRPr lang="en-GB" dirty="0">
              <a:latin typeface="+mn-lt"/>
            </a:endParaRPr>
          </a:p>
          <a:p>
            <a:pPr marL="342900" lvl="1" indent="-342900">
              <a:buNone/>
            </a:pPr>
            <a:endParaRPr lang="en-GB" sz="2200" dirty="0">
              <a:solidFill>
                <a:srgbClr val="C00000"/>
              </a:solidFill>
              <a:latin typeface="+mn-lt"/>
              <a:ea typeface="+mn-ea"/>
              <a:cs typeface="+mn-cs"/>
            </a:endParaRPr>
          </a:p>
          <a:p>
            <a:pPr>
              <a:buNone/>
            </a:pPr>
            <a:endParaRPr lang="en-GB" dirty="0" smtClean="0">
              <a:solidFill>
                <a:schemeClr val="tx1"/>
              </a:solidFill>
              <a:latin typeface="+mn-lt"/>
            </a:endParaRPr>
          </a:p>
          <a:p>
            <a:pPr>
              <a:buNone/>
            </a:pPr>
            <a:endParaRPr lang="en-GB" dirty="0">
              <a:solidFill>
                <a:schemeClr val="tx1"/>
              </a:solidFill>
              <a:latin typeface="+mn-lt"/>
            </a:endParaRPr>
          </a:p>
          <a:p>
            <a:pPr>
              <a:buNone/>
            </a:pPr>
            <a:endParaRPr lang="en-GB" dirty="0">
              <a:latin typeface="+mn-lt"/>
            </a:endParaRPr>
          </a:p>
          <a:p>
            <a:pPr>
              <a:buNone/>
            </a:pPr>
            <a:endParaRPr lang="en-GB" dirty="0">
              <a:latin typeface="+mn-lt"/>
            </a:endParaRPr>
          </a:p>
          <a:p>
            <a:pPr>
              <a:buNone/>
            </a:pPr>
            <a:endParaRPr lang="de-DE" dirty="0" smtClean="0">
              <a:latin typeface="+mn-lt"/>
            </a:endParaRPr>
          </a:p>
        </p:txBody>
      </p:sp>
    </p:spTree>
    <p:extLst>
      <p:ext uri="{BB962C8B-B14F-4D97-AF65-F5344CB8AC3E}">
        <p14:creationId xmlns:p14="http://schemas.microsoft.com/office/powerpoint/2010/main" val="35096855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smtClean="0"/>
              <a:t>Step 1. Generate your additional storage</a:t>
            </a:r>
            <a:endParaRPr lang="fr-FR" dirty="0" smtClean="0"/>
          </a:p>
        </p:txBody>
      </p:sp>
      <p:sp>
        <p:nvSpPr>
          <p:cNvPr id="6"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err="1" smtClean="0"/>
              <a:t>BonFIRE</a:t>
            </a:r>
            <a:r>
              <a:rPr lang="en-US" dirty="0" smtClean="0"/>
              <a:t> D5.2.5</a:t>
            </a:r>
            <a:endParaRPr lang="en-GB" dirty="0" smtClean="0"/>
          </a:p>
        </p:txBody>
      </p:sp>
      <p:sp>
        <p:nvSpPr>
          <p:cNvPr id="7" name="Content Placeholder 1"/>
          <p:cNvSpPr>
            <a:spLocks noGrp="1"/>
          </p:cNvSpPr>
          <p:nvPr>
            <p:ph idx="1"/>
          </p:nvPr>
        </p:nvSpPr>
        <p:spPr>
          <a:xfrm>
            <a:off x="723900" y="1111250"/>
            <a:ext cx="8303142" cy="4572000"/>
          </a:xfrm>
        </p:spPr>
        <p:txBody>
          <a:bodyPr/>
          <a:lstStyle/>
          <a:p>
            <a:pPr>
              <a:buNone/>
            </a:pPr>
            <a:r>
              <a:rPr lang="en-GB" dirty="0" smtClean="0">
                <a:solidFill>
                  <a:srgbClr val="C00000"/>
                </a:solidFill>
                <a:latin typeface="+mn-lt"/>
              </a:rPr>
              <a:t>Create Additional Storage for Master: </a:t>
            </a:r>
            <a:endParaRPr lang="en-GB" dirty="0">
              <a:solidFill>
                <a:srgbClr val="C00000"/>
              </a:solidFill>
              <a:latin typeface="+mn-lt"/>
            </a:endParaRPr>
          </a:p>
          <a:p>
            <a:pPr lvl="1"/>
            <a:r>
              <a:rPr lang="en-GB" dirty="0" smtClean="0">
                <a:latin typeface="+mn-lt"/>
              </a:rPr>
              <a:t>Restfully-script using </a:t>
            </a:r>
            <a:r>
              <a:rPr lang="en-GB" dirty="0" err="1" smtClean="0">
                <a:latin typeface="+mn-lt"/>
              </a:rPr>
              <a:t>BonFIRE</a:t>
            </a:r>
            <a:r>
              <a:rPr lang="en-GB" dirty="0" smtClean="0">
                <a:latin typeface="+mn-lt"/>
              </a:rPr>
              <a:t> Resource Manager: </a:t>
            </a:r>
            <a:r>
              <a:rPr lang="en-GB" i="1" dirty="0" smtClean="0">
                <a:latin typeface="+mn-lt"/>
              </a:rPr>
              <a:t>build-</a:t>
            </a:r>
            <a:r>
              <a:rPr lang="en-GB" i="1" dirty="0" err="1" smtClean="0">
                <a:latin typeface="+mn-lt"/>
              </a:rPr>
              <a:t>storages.rb</a:t>
            </a:r>
            <a:endParaRPr lang="en-GB" i="1" dirty="0" smtClean="0">
              <a:latin typeface="+mn-lt"/>
            </a:endParaRPr>
          </a:p>
          <a:p>
            <a:pPr lvl="1"/>
            <a:r>
              <a:rPr lang="en-GB" dirty="0" smtClean="0">
                <a:latin typeface="+mn-lt"/>
              </a:rPr>
              <a:t>It creates an experiment</a:t>
            </a:r>
          </a:p>
          <a:p>
            <a:pPr lvl="1"/>
            <a:r>
              <a:rPr lang="en-GB" dirty="0" smtClean="0">
                <a:latin typeface="+mn-lt"/>
              </a:rPr>
              <a:t>Creates a new private permanent storage resource</a:t>
            </a:r>
          </a:p>
          <a:p>
            <a:pPr lvl="2"/>
            <a:r>
              <a:rPr lang="en-GB" dirty="0" smtClean="0">
                <a:latin typeface="+mn-lt"/>
              </a:rPr>
              <a:t> </a:t>
            </a:r>
            <a:r>
              <a:rPr lang="en-GB" dirty="0" smtClean="0">
                <a:solidFill>
                  <a:srgbClr val="6699FF"/>
                </a:solidFill>
                <a:latin typeface="+mn-lt"/>
              </a:rPr>
              <a:t>&lt;your username&gt;_volume-1GB-empty</a:t>
            </a:r>
          </a:p>
          <a:p>
            <a:pPr lvl="1"/>
            <a:r>
              <a:rPr lang="en-GB" dirty="0" smtClean="0">
                <a:latin typeface="+mn-lt"/>
              </a:rPr>
              <a:t>Starts a </a:t>
            </a:r>
            <a:r>
              <a:rPr lang="en-GB" dirty="0" err="1" smtClean="0">
                <a:latin typeface="+mn-lt"/>
              </a:rPr>
              <a:t>BonFIRE</a:t>
            </a:r>
            <a:r>
              <a:rPr lang="en-GB" dirty="0" smtClean="0">
                <a:latin typeface="+mn-lt"/>
              </a:rPr>
              <a:t>-provided VM appliance and attaches the new storage resource</a:t>
            </a:r>
          </a:p>
          <a:p>
            <a:pPr lvl="1"/>
            <a:r>
              <a:rPr lang="en-GB" dirty="0" smtClean="0">
                <a:latin typeface="+mn-lt"/>
              </a:rPr>
              <a:t>Initialises it to 0’s</a:t>
            </a:r>
          </a:p>
          <a:p>
            <a:pPr lvl="1"/>
            <a:r>
              <a:rPr lang="en-GB" dirty="0" smtClean="0">
                <a:latin typeface="+mn-lt"/>
              </a:rPr>
              <a:t>Saves it and </a:t>
            </a:r>
            <a:r>
              <a:rPr lang="en-GB" dirty="0">
                <a:latin typeface="+mn-lt"/>
              </a:rPr>
              <a:t>c</a:t>
            </a:r>
            <a:r>
              <a:rPr lang="en-GB" dirty="0" smtClean="0">
                <a:latin typeface="+mn-lt"/>
              </a:rPr>
              <a:t>hanges its persistent property to FALSE. </a:t>
            </a:r>
            <a:endParaRPr lang="en-GB" sz="1600" dirty="0" smtClean="0">
              <a:latin typeface="+mn-lt"/>
            </a:endParaRPr>
          </a:p>
          <a:p>
            <a:pPr marL="342900" lvl="1" indent="-342900">
              <a:buNone/>
            </a:pPr>
            <a:r>
              <a:rPr lang="en-GB" sz="2200" dirty="0" smtClean="0">
                <a:solidFill>
                  <a:srgbClr val="C00000"/>
                </a:solidFill>
                <a:latin typeface="+mn-lt"/>
                <a:ea typeface="+mn-ea"/>
                <a:cs typeface="+mn-cs"/>
              </a:rPr>
              <a:t>Steps</a:t>
            </a:r>
          </a:p>
          <a:p>
            <a:pPr lvl="1">
              <a:buFontTx/>
              <a:buChar char="–"/>
            </a:pPr>
            <a:r>
              <a:rPr lang="en-GB" dirty="0">
                <a:latin typeface="+mn-lt"/>
              </a:rPr>
              <a:t>Go to directory </a:t>
            </a:r>
            <a:r>
              <a:rPr lang="en-GB" i="1" dirty="0" err="1">
                <a:latin typeface="+mn-lt"/>
              </a:rPr>
              <a:t>bonfiredemokit</a:t>
            </a:r>
            <a:r>
              <a:rPr lang="en-GB" i="1" dirty="0">
                <a:latin typeface="+mn-lt"/>
              </a:rPr>
              <a:t>/</a:t>
            </a:r>
            <a:r>
              <a:rPr lang="en-GB" i="1" dirty="0" err="1">
                <a:latin typeface="+mn-lt"/>
              </a:rPr>
              <a:t>virt</a:t>
            </a:r>
            <a:r>
              <a:rPr lang="en-GB" i="1" dirty="0">
                <a:latin typeface="+mn-lt"/>
              </a:rPr>
              <a:t>-cluster</a:t>
            </a:r>
          </a:p>
          <a:p>
            <a:pPr lvl="1">
              <a:buFontTx/>
              <a:buChar char="–"/>
            </a:pPr>
            <a:r>
              <a:rPr lang="en-GB" dirty="0">
                <a:latin typeface="+mn-lt"/>
              </a:rPr>
              <a:t>Execute:</a:t>
            </a:r>
          </a:p>
          <a:p>
            <a:pPr marL="0" lvl="1" indent="0">
              <a:buNone/>
            </a:pPr>
            <a:endParaRPr lang="en-GB" dirty="0">
              <a:latin typeface="+mn-lt"/>
            </a:endParaRPr>
          </a:p>
          <a:p>
            <a:pPr marL="0" lvl="1" indent="0">
              <a:buNone/>
            </a:pPr>
            <a:r>
              <a:rPr lang="en-GB" i="1" dirty="0">
                <a:latin typeface="+mn-lt"/>
              </a:rPr>
              <a:t>restfully –c ~/.restfully/</a:t>
            </a:r>
            <a:r>
              <a:rPr lang="en-GB" i="1" dirty="0" err="1">
                <a:latin typeface="+mn-lt"/>
              </a:rPr>
              <a:t>api.bonfire-project.eu.yml</a:t>
            </a:r>
            <a:r>
              <a:rPr lang="en-GB" i="1" dirty="0">
                <a:latin typeface="+mn-lt"/>
              </a:rPr>
              <a:t> </a:t>
            </a:r>
            <a:r>
              <a:rPr lang="en-GB" i="1" dirty="0" smtClean="0">
                <a:latin typeface="+mn-lt"/>
              </a:rPr>
              <a:t>build-</a:t>
            </a:r>
            <a:r>
              <a:rPr lang="en-GB" i="1" dirty="0" err="1" smtClean="0">
                <a:latin typeface="+mn-lt"/>
              </a:rPr>
              <a:t>storages.rb</a:t>
            </a:r>
            <a:endParaRPr lang="en-GB" i="1" dirty="0" smtClean="0">
              <a:latin typeface="+mn-lt"/>
            </a:endParaRPr>
          </a:p>
          <a:p>
            <a:pPr marL="342900" lvl="1" indent="-342900">
              <a:buFontTx/>
              <a:buChar char="-"/>
            </a:pPr>
            <a:endParaRPr lang="en-GB" dirty="0">
              <a:latin typeface="+mn-lt"/>
            </a:endParaRPr>
          </a:p>
          <a:p>
            <a:pPr marL="342900" lvl="1" indent="-342900">
              <a:buNone/>
            </a:pPr>
            <a:endParaRPr lang="en-GB" sz="2200" dirty="0">
              <a:solidFill>
                <a:srgbClr val="C00000"/>
              </a:solidFill>
              <a:latin typeface="+mn-lt"/>
              <a:ea typeface="+mn-ea"/>
              <a:cs typeface="+mn-cs"/>
            </a:endParaRPr>
          </a:p>
          <a:p>
            <a:pPr>
              <a:buNone/>
            </a:pPr>
            <a:endParaRPr lang="en-GB" dirty="0" smtClean="0">
              <a:solidFill>
                <a:schemeClr val="tx1"/>
              </a:solidFill>
              <a:latin typeface="+mn-lt"/>
            </a:endParaRPr>
          </a:p>
          <a:p>
            <a:pPr>
              <a:buNone/>
            </a:pPr>
            <a:endParaRPr lang="en-GB" dirty="0">
              <a:solidFill>
                <a:schemeClr val="tx1"/>
              </a:solidFill>
              <a:latin typeface="+mn-lt"/>
            </a:endParaRPr>
          </a:p>
          <a:p>
            <a:pPr>
              <a:buNone/>
            </a:pPr>
            <a:endParaRPr lang="en-GB" dirty="0">
              <a:latin typeface="+mn-lt"/>
            </a:endParaRPr>
          </a:p>
          <a:p>
            <a:pPr>
              <a:buNone/>
            </a:pPr>
            <a:endParaRPr lang="en-GB" dirty="0">
              <a:latin typeface="+mn-lt"/>
            </a:endParaRPr>
          </a:p>
          <a:p>
            <a:pPr>
              <a:buNone/>
            </a:pPr>
            <a:endParaRPr lang="de-DE" dirty="0" smtClean="0">
              <a:latin typeface="+mn-lt"/>
            </a:endParaRPr>
          </a:p>
        </p:txBody>
      </p:sp>
    </p:spTree>
    <p:extLst>
      <p:ext uri="{BB962C8B-B14F-4D97-AF65-F5344CB8AC3E}">
        <p14:creationId xmlns:p14="http://schemas.microsoft.com/office/powerpoint/2010/main" val="29762637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smtClean="0"/>
              <a:t>Step 2. Create an Experiment Descriptor</a:t>
            </a:r>
            <a:endParaRPr lang="fr-FR" dirty="0" smtClean="0"/>
          </a:p>
        </p:txBody>
      </p:sp>
      <p:sp>
        <p:nvSpPr>
          <p:cNvPr id="6"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err="1" smtClean="0"/>
              <a:t>BonFIRE</a:t>
            </a:r>
            <a:r>
              <a:rPr lang="en-US" dirty="0" smtClean="0"/>
              <a:t> D5.2.5</a:t>
            </a:r>
            <a:endParaRPr lang="en-GB" dirty="0" smtClean="0"/>
          </a:p>
        </p:txBody>
      </p:sp>
      <p:sp>
        <p:nvSpPr>
          <p:cNvPr id="7" name="Content Placeholder 1"/>
          <p:cNvSpPr>
            <a:spLocks noGrp="1"/>
          </p:cNvSpPr>
          <p:nvPr>
            <p:ph idx="1"/>
          </p:nvPr>
        </p:nvSpPr>
        <p:spPr>
          <a:xfrm>
            <a:off x="704850" y="1225550"/>
            <a:ext cx="7772400" cy="4572000"/>
          </a:xfrm>
        </p:spPr>
        <p:txBody>
          <a:bodyPr/>
          <a:lstStyle/>
          <a:p>
            <a:pPr>
              <a:buNone/>
            </a:pPr>
            <a:r>
              <a:rPr lang="en-GB" dirty="0" smtClean="0">
                <a:solidFill>
                  <a:srgbClr val="C00000"/>
                </a:solidFill>
                <a:latin typeface="+mn-lt"/>
              </a:rPr>
              <a:t>Create JSON Experiment Description: </a:t>
            </a:r>
            <a:endParaRPr lang="en-GB" dirty="0">
              <a:solidFill>
                <a:srgbClr val="C00000"/>
              </a:solidFill>
              <a:latin typeface="+mn-lt"/>
            </a:endParaRPr>
          </a:p>
          <a:p>
            <a:pPr lvl="1"/>
            <a:r>
              <a:rPr lang="en-GB" dirty="0" smtClean="0">
                <a:latin typeface="+mn-lt"/>
              </a:rPr>
              <a:t>Bash script: create_vcoc.sh</a:t>
            </a:r>
          </a:p>
          <a:p>
            <a:pPr lvl="1"/>
            <a:r>
              <a:rPr lang="en-GB" dirty="0" smtClean="0">
                <a:latin typeface="+mn-lt"/>
              </a:rPr>
              <a:t>It checks that needed appliances and storage resources are available using </a:t>
            </a:r>
            <a:r>
              <a:rPr lang="en-GB" i="1" dirty="0" smtClean="0">
                <a:latin typeface="+mn-lt"/>
              </a:rPr>
              <a:t>curl + </a:t>
            </a:r>
            <a:r>
              <a:rPr lang="en-GB" i="1" dirty="0" err="1" smtClean="0">
                <a:latin typeface="+mn-lt"/>
              </a:rPr>
              <a:t>BonFIRE</a:t>
            </a:r>
            <a:r>
              <a:rPr lang="en-GB" i="1" dirty="0" smtClean="0">
                <a:latin typeface="+mn-lt"/>
              </a:rPr>
              <a:t> API </a:t>
            </a:r>
            <a:r>
              <a:rPr lang="en-GB" dirty="0" smtClean="0">
                <a:latin typeface="+mn-lt"/>
              </a:rPr>
              <a:t>interface</a:t>
            </a:r>
          </a:p>
          <a:p>
            <a:pPr lvl="1"/>
            <a:r>
              <a:rPr lang="en-GB" dirty="0" smtClean="0">
                <a:latin typeface="+mn-lt"/>
              </a:rPr>
              <a:t>Creates a Virtual Cluster JSON descriptor on ../examples</a:t>
            </a:r>
          </a:p>
          <a:p>
            <a:pPr lvl="1"/>
            <a:r>
              <a:rPr lang="en-GB" dirty="0" smtClean="0">
                <a:latin typeface="+mn-lt"/>
              </a:rPr>
              <a:t>Virtual Cluster is composed of one master machine with additional storage resource plus one computing element</a:t>
            </a:r>
            <a:r>
              <a:rPr lang="en-GB" sz="1600" dirty="0" smtClean="0">
                <a:latin typeface="+mn-lt"/>
              </a:rPr>
              <a:t>.</a:t>
            </a:r>
          </a:p>
          <a:p>
            <a:pPr marL="342900" lvl="1" indent="-342900">
              <a:buNone/>
            </a:pPr>
            <a:r>
              <a:rPr lang="en-GB" sz="2000" dirty="0">
                <a:solidFill>
                  <a:srgbClr val="C00000"/>
                </a:solidFill>
              </a:rPr>
              <a:t>Steps</a:t>
            </a:r>
          </a:p>
          <a:p>
            <a:pPr lvl="1">
              <a:buFontTx/>
              <a:buChar char="–"/>
            </a:pPr>
            <a:r>
              <a:rPr lang="en-GB" dirty="0">
                <a:latin typeface="+mn-lt"/>
              </a:rPr>
              <a:t>Go to directory </a:t>
            </a:r>
            <a:r>
              <a:rPr lang="en-GB" i="1" dirty="0" err="1">
                <a:latin typeface="+mn-lt"/>
              </a:rPr>
              <a:t>bonfiredemokit</a:t>
            </a:r>
            <a:r>
              <a:rPr lang="en-GB" i="1" dirty="0">
                <a:latin typeface="+mn-lt"/>
              </a:rPr>
              <a:t>/</a:t>
            </a:r>
            <a:r>
              <a:rPr lang="en-GB" i="1" dirty="0" err="1">
                <a:latin typeface="+mn-lt"/>
              </a:rPr>
              <a:t>virt</a:t>
            </a:r>
            <a:r>
              <a:rPr lang="en-GB" i="1" dirty="0">
                <a:latin typeface="+mn-lt"/>
              </a:rPr>
              <a:t>-cluster</a:t>
            </a:r>
          </a:p>
          <a:p>
            <a:pPr lvl="1">
              <a:buFontTx/>
              <a:buChar char="–"/>
            </a:pPr>
            <a:r>
              <a:rPr lang="en-GB" dirty="0">
                <a:latin typeface="+mn-lt"/>
              </a:rPr>
              <a:t>Execute:</a:t>
            </a:r>
          </a:p>
          <a:p>
            <a:pPr marL="0" lvl="1" indent="0">
              <a:buNone/>
            </a:pPr>
            <a:endParaRPr lang="en-GB" sz="1600" dirty="0"/>
          </a:p>
          <a:p>
            <a:pPr marL="0" lvl="1" indent="0">
              <a:buNone/>
            </a:pPr>
            <a:r>
              <a:rPr lang="en-GB" sz="1600" i="1" dirty="0" smtClean="0"/>
              <a:t>	bash create_vcoc.sh –n 1</a:t>
            </a:r>
            <a:endParaRPr lang="en-GB" sz="1600" i="1" dirty="0"/>
          </a:p>
          <a:p>
            <a:pPr marL="457200" lvl="1" indent="0">
              <a:buNone/>
            </a:pPr>
            <a:endParaRPr lang="en-GB" sz="1600" dirty="0">
              <a:latin typeface="+mn-lt"/>
            </a:endParaRPr>
          </a:p>
          <a:p>
            <a:pPr marL="457200" lvl="1" indent="0">
              <a:buNone/>
            </a:pPr>
            <a:endParaRPr lang="en-GB" sz="1600" dirty="0" smtClean="0">
              <a:latin typeface="+mn-lt"/>
            </a:endParaRPr>
          </a:p>
          <a:p>
            <a:pPr>
              <a:buNone/>
            </a:pPr>
            <a:endParaRPr lang="en-GB" dirty="0" smtClean="0">
              <a:solidFill>
                <a:schemeClr val="tx1"/>
              </a:solidFill>
              <a:latin typeface="+mn-lt"/>
            </a:endParaRPr>
          </a:p>
          <a:p>
            <a:pPr>
              <a:buNone/>
            </a:pPr>
            <a:endParaRPr lang="en-GB" dirty="0">
              <a:solidFill>
                <a:schemeClr val="tx1"/>
              </a:solidFill>
              <a:latin typeface="+mn-lt"/>
            </a:endParaRPr>
          </a:p>
          <a:p>
            <a:pPr>
              <a:buNone/>
            </a:pPr>
            <a:endParaRPr lang="en-GB" dirty="0">
              <a:latin typeface="+mn-lt"/>
            </a:endParaRPr>
          </a:p>
          <a:p>
            <a:pPr>
              <a:buNone/>
            </a:pPr>
            <a:endParaRPr lang="en-GB" dirty="0">
              <a:latin typeface="+mn-lt"/>
            </a:endParaRPr>
          </a:p>
          <a:p>
            <a:pPr>
              <a:buNone/>
            </a:pPr>
            <a:endParaRPr lang="de-DE" dirty="0" smtClean="0">
              <a:latin typeface="+mn-lt"/>
            </a:endParaRPr>
          </a:p>
        </p:txBody>
      </p:sp>
    </p:spTree>
    <p:extLst>
      <p:ext uri="{BB962C8B-B14F-4D97-AF65-F5344CB8AC3E}">
        <p14:creationId xmlns:p14="http://schemas.microsoft.com/office/powerpoint/2010/main" val="318098681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p:nvPr/>
        </p:nvSpPr>
        <p:spPr>
          <a:xfrm>
            <a:off x="4873924" y="2744002"/>
            <a:ext cx="3976410" cy="369332"/>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es-ES" dirty="0" smtClean="0"/>
              <a:t>Master Virtual Machine </a:t>
            </a:r>
            <a:r>
              <a:rPr lang="es-ES" dirty="0" err="1" smtClean="0"/>
              <a:t>Configuration</a:t>
            </a:r>
            <a:endParaRPr lang="es-ES" dirty="0"/>
          </a:p>
        </p:txBody>
      </p:sp>
      <p:sp>
        <p:nvSpPr>
          <p:cNvPr id="11266" name="Rectangle 2"/>
          <p:cNvSpPr>
            <a:spLocks noGrp="1" noChangeArrowheads="1"/>
          </p:cNvSpPr>
          <p:nvPr>
            <p:ph type="title"/>
          </p:nvPr>
        </p:nvSpPr>
        <p:spPr/>
        <p:txBody>
          <a:bodyPr/>
          <a:lstStyle/>
          <a:p>
            <a:r>
              <a:rPr lang="en-US" dirty="0" smtClean="0"/>
              <a:t>Step 2. Looking to Experiment Descriptor</a:t>
            </a:r>
            <a:endParaRPr lang="fr-FR" dirty="0" smtClean="0"/>
          </a:p>
        </p:txBody>
      </p:sp>
      <p:sp>
        <p:nvSpPr>
          <p:cNvPr id="6"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err="1" smtClean="0"/>
              <a:t>BonFIRE</a:t>
            </a:r>
            <a:r>
              <a:rPr lang="en-US" dirty="0" smtClean="0"/>
              <a:t> D5.2.5</a:t>
            </a:r>
            <a:endParaRPr lang="en-GB" dirty="0" smtClean="0"/>
          </a:p>
        </p:txBody>
      </p:sp>
      <p:sp>
        <p:nvSpPr>
          <p:cNvPr id="7" name="Content Placeholder 1"/>
          <p:cNvSpPr>
            <a:spLocks noGrp="1"/>
          </p:cNvSpPr>
          <p:nvPr>
            <p:ph idx="1"/>
          </p:nvPr>
        </p:nvSpPr>
        <p:spPr>
          <a:xfrm>
            <a:off x="670344" y="975383"/>
            <a:ext cx="7772400" cy="4572000"/>
          </a:xfrm>
        </p:spPr>
        <p:txBody>
          <a:bodyPr/>
          <a:lstStyle/>
          <a:p>
            <a:pPr marL="0" indent="0">
              <a:buNone/>
            </a:pPr>
            <a:r>
              <a:rPr lang="es-ES" sz="800" dirty="0"/>
              <a:t>{</a:t>
            </a:r>
          </a:p>
          <a:p>
            <a:pPr marL="0" indent="0">
              <a:buNone/>
            </a:pPr>
            <a:r>
              <a:rPr lang="es-ES" sz="800" dirty="0"/>
              <a:t>"</a:t>
            </a:r>
            <a:r>
              <a:rPr lang="es-ES" sz="800" dirty="0" err="1"/>
              <a:t>name</a:t>
            </a:r>
            <a:r>
              <a:rPr lang="es-ES" sz="800" dirty="0"/>
              <a:t>": "Virtual </a:t>
            </a:r>
            <a:r>
              <a:rPr lang="es-ES" sz="800" dirty="0" err="1"/>
              <a:t>Cluster</a:t>
            </a:r>
            <a:r>
              <a:rPr lang="es-ES" sz="800" dirty="0"/>
              <a:t> Demo </a:t>
            </a:r>
            <a:r>
              <a:rPr lang="es-ES" sz="800" dirty="0" err="1"/>
              <a:t>Experiment</a:t>
            </a:r>
            <a:r>
              <a:rPr lang="es-ES" sz="800" dirty="0"/>
              <a:t>",</a:t>
            </a:r>
          </a:p>
          <a:p>
            <a:pPr marL="0" indent="0">
              <a:buNone/>
            </a:pPr>
            <a:r>
              <a:rPr lang="es-ES" sz="800" dirty="0"/>
              <a:t>"</a:t>
            </a:r>
            <a:r>
              <a:rPr lang="es-ES" sz="800" dirty="0" err="1"/>
              <a:t>description</a:t>
            </a:r>
            <a:r>
              <a:rPr lang="es-ES" sz="800" dirty="0"/>
              <a:t>": "Demo Virtual </a:t>
            </a:r>
            <a:r>
              <a:rPr lang="es-ES" sz="800" dirty="0" err="1"/>
              <a:t>Cluster</a:t>
            </a:r>
            <a:r>
              <a:rPr lang="es-ES" sz="800" dirty="0"/>
              <a:t>",</a:t>
            </a:r>
          </a:p>
          <a:p>
            <a:pPr marL="0" indent="0">
              <a:buNone/>
            </a:pPr>
            <a:r>
              <a:rPr lang="es-ES" sz="800" dirty="0"/>
              <a:t>"</a:t>
            </a:r>
            <a:r>
              <a:rPr lang="es-ES" sz="800" dirty="0" err="1"/>
              <a:t>duration</a:t>
            </a:r>
            <a:r>
              <a:rPr lang="es-ES" sz="800" dirty="0"/>
              <a:t>": 180,</a:t>
            </a:r>
          </a:p>
          <a:p>
            <a:pPr marL="0" indent="0">
              <a:buNone/>
            </a:pPr>
            <a:r>
              <a:rPr lang="es-ES" sz="800" dirty="0"/>
              <a:t>"</a:t>
            </a:r>
            <a:r>
              <a:rPr lang="es-ES" sz="800" dirty="0" err="1"/>
              <a:t>resources</a:t>
            </a:r>
            <a:r>
              <a:rPr lang="es-ES" sz="800" dirty="0"/>
              <a:t>": [</a:t>
            </a:r>
          </a:p>
          <a:p>
            <a:pPr marL="0" indent="0">
              <a:buNone/>
            </a:pPr>
            <a:r>
              <a:rPr lang="es-ES" sz="800" dirty="0"/>
              <a:t>{</a:t>
            </a:r>
          </a:p>
          <a:p>
            <a:pPr marL="0" indent="0">
              <a:buNone/>
            </a:pPr>
            <a:r>
              <a:rPr lang="es-ES" sz="800" dirty="0"/>
              <a:t>    "compute": {</a:t>
            </a:r>
          </a:p>
          <a:p>
            <a:pPr marL="0" indent="0">
              <a:buNone/>
            </a:pPr>
            <a:r>
              <a:rPr lang="es-ES" sz="800" dirty="0"/>
              <a:t>           "</a:t>
            </a:r>
            <a:r>
              <a:rPr lang="es-ES" sz="800" dirty="0" err="1"/>
              <a:t>name</a:t>
            </a:r>
            <a:r>
              <a:rPr lang="es-ES" sz="800" dirty="0"/>
              <a:t>": "master",</a:t>
            </a:r>
          </a:p>
          <a:p>
            <a:pPr marL="0" indent="0">
              <a:buNone/>
            </a:pPr>
            <a:r>
              <a:rPr lang="es-ES" sz="800" dirty="0"/>
              <a:t>           "</a:t>
            </a:r>
            <a:r>
              <a:rPr lang="es-ES" sz="800" dirty="0" err="1"/>
              <a:t>description</a:t>
            </a:r>
            <a:r>
              <a:rPr lang="es-ES" sz="800" dirty="0"/>
              <a:t>": "Virtual </a:t>
            </a:r>
            <a:r>
              <a:rPr lang="es-ES" sz="800" dirty="0" err="1"/>
              <a:t>Cluster</a:t>
            </a:r>
            <a:r>
              <a:rPr lang="es-ES" sz="800" dirty="0"/>
              <a:t> Master",</a:t>
            </a:r>
          </a:p>
          <a:p>
            <a:pPr marL="0" indent="0">
              <a:buNone/>
            </a:pPr>
            <a:r>
              <a:rPr lang="es-ES" sz="800" dirty="0"/>
              <a:t>           "</a:t>
            </a:r>
            <a:r>
              <a:rPr lang="es-ES" sz="800" dirty="0" err="1"/>
              <a:t>instanceType</a:t>
            </a:r>
            <a:r>
              <a:rPr lang="es-ES" sz="800" dirty="0"/>
              <a:t>": "</a:t>
            </a:r>
            <a:r>
              <a:rPr lang="es-ES" sz="800" dirty="0" err="1"/>
              <a:t>small</a:t>
            </a:r>
            <a:r>
              <a:rPr lang="es-ES" sz="800" dirty="0"/>
              <a:t>",</a:t>
            </a:r>
          </a:p>
          <a:p>
            <a:pPr marL="0" indent="0">
              <a:buNone/>
            </a:pPr>
            <a:r>
              <a:rPr lang="es-ES" sz="800" dirty="0"/>
              <a:t>           "</a:t>
            </a:r>
            <a:r>
              <a:rPr lang="es-ES" sz="800" dirty="0" err="1"/>
              <a:t>locations</a:t>
            </a:r>
            <a:r>
              <a:rPr lang="es-ES" sz="800" dirty="0"/>
              <a:t>": ["</a:t>
            </a:r>
            <a:r>
              <a:rPr lang="es-ES" sz="800" dirty="0" err="1"/>
              <a:t>fr-inria</a:t>
            </a:r>
            <a:r>
              <a:rPr lang="es-ES" sz="800" dirty="0"/>
              <a:t>"],</a:t>
            </a:r>
          </a:p>
          <a:p>
            <a:pPr marL="0" indent="0">
              <a:buNone/>
            </a:pPr>
            <a:r>
              <a:rPr lang="es-ES" sz="800" dirty="0"/>
              <a:t>           "</a:t>
            </a:r>
            <a:r>
              <a:rPr lang="es-ES" sz="800" dirty="0" err="1"/>
              <a:t>resources</a:t>
            </a:r>
            <a:r>
              <a:rPr lang="es-ES" sz="800" dirty="0"/>
              <a:t>": [</a:t>
            </a:r>
          </a:p>
          <a:p>
            <a:pPr marL="0" indent="0">
              <a:buNone/>
            </a:pPr>
            <a:r>
              <a:rPr lang="es-ES" sz="800" dirty="0"/>
              <a:t>                          { "</a:t>
            </a:r>
            <a:r>
              <a:rPr lang="es-ES" sz="800" dirty="0" err="1"/>
              <a:t>storage</a:t>
            </a:r>
            <a:r>
              <a:rPr lang="es-ES" sz="800" dirty="0"/>
              <a:t>": "@</a:t>
            </a:r>
            <a:r>
              <a:rPr lang="es-ES" sz="800" dirty="0" smtClean="0"/>
              <a:t>VirtualClusterMaster-vcocdemo-v0.1"},</a:t>
            </a:r>
            <a:endParaRPr lang="es-ES" sz="800" dirty="0"/>
          </a:p>
          <a:p>
            <a:pPr marL="0" indent="0">
              <a:buNone/>
            </a:pPr>
            <a:r>
              <a:rPr lang="es-ES" sz="800" dirty="0"/>
              <a:t>                          { "</a:t>
            </a:r>
            <a:r>
              <a:rPr lang="es-ES" sz="800" dirty="0" err="1"/>
              <a:t>storage</a:t>
            </a:r>
            <a:r>
              <a:rPr lang="es-ES" sz="800" dirty="0"/>
              <a:t>": "@vcocdemo_volume-1GB-empty"},</a:t>
            </a:r>
          </a:p>
          <a:p>
            <a:pPr marL="0" indent="0">
              <a:buNone/>
            </a:pPr>
            <a:r>
              <a:rPr lang="es-ES" sz="800" dirty="0"/>
              <a:t>                          { "</a:t>
            </a:r>
            <a:r>
              <a:rPr lang="es-ES" sz="800" dirty="0" err="1"/>
              <a:t>network</a:t>
            </a:r>
            <a:r>
              <a:rPr lang="es-ES" sz="800" dirty="0"/>
              <a:t>": "@</a:t>
            </a:r>
            <a:r>
              <a:rPr lang="es-ES" sz="800" dirty="0" err="1"/>
              <a:t>BonFIRE</a:t>
            </a:r>
            <a:r>
              <a:rPr lang="es-ES" sz="800" dirty="0"/>
              <a:t> WAN"}</a:t>
            </a:r>
          </a:p>
          <a:p>
            <a:pPr marL="0" indent="0">
              <a:buNone/>
            </a:pPr>
            <a:r>
              <a:rPr lang="es-ES" sz="800" dirty="0"/>
              <a:t>                          ],</a:t>
            </a:r>
          </a:p>
          <a:p>
            <a:pPr marL="0" indent="0">
              <a:buNone/>
            </a:pPr>
            <a:r>
              <a:rPr lang="es-ES" sz="800" dirty="0"/>
              <a:t>           "</a:t>
            </a:r>
            <a:r>
              <a:rPr lang="es-ES" sz="800" dirty="0" err="1"/>
              <a:t>contexts</a:t>
            </a:r>
            <a:r>
              <a:rPr lang="es-ES" sz="800" dirty="0"/>
              <a:t>": [</a:t>
            </a:r>
          </a:p>
          <a:p>
            <a:pPr marL="0" indent="0">
              <a:buNone/>
            </a:pPr>
            <a:r>
              <a:rPr lang="es-ES" sz="800" dirty="0"/>
              <a:t>                           {</a:t>
            </a:r>
          </a:p>
          <a:p>
            <a:pPr marL="0" indent="0">
              <a:buNone/>
            </a:pPr>
            <a:r>
              <a:rPr lang="es-ES" sz="800" dirty="0"/>
              <a:t>                           }</a:t>
            </a:r>
          </a:p>
          <a:p>
            <a:pPr marL="0" indent="0">
              <a:buNone/>
            </a:pPr>
            <a:r>
              <a:rPr lang="es-ES" sz="800" dirty="0"/>
              <a:t>                         ]</a:t>
            </a:r>
          </a:p>
          <a:p>
            <a:pPr marL="0" indent="0">
              <a:buNone/>
            </a:pPr>
            <a:r>
              <a:rPr lang="es-ES" sz="800" dirty="0"/>
              <a:t>                 }</a:t>
            </a:r>
          </a:p>
          <a:p>
            <a:pPr marL="0" indent="0">
              <a:buNone/>
            </a:pPr>
            <a:r>
              <a:rPr lang="es-ES" sz="800" dirty="0"/>
              <a:t>},</a:t>
            </a:r>
          </a:p>
          <a:p>
            <a:pPr marL="0" indent="0">
              <a:buNone/>
            </a:pPr>
            <a:r>
              <a:rPr lang="es-ES" sz="800" dirty="0"/>
              <a:t>{</a:t>
            </a:r>
          </a:p>
          <a:p>
            <a:pPr marL="0" indent="0">
              <a:buNone/>
            </a:pPr>
            <a:r>
              <a:rPr lang="es-ES" sz="800" dirty="0"/>
              <a:t>    "compute": {</a:t>
            </a:r>
          </a:p>
          <a:p>
            <a:pPr marL="0" indent="0">
              <a:buNone/>
            </a:pPr>
            <a:r>
              <a:rPr lang="es-ES" sz="800" dirty="0"/>
              <a:t>           "</a:t>
            </a:r>
            <a:r>
              <a:rPr lang="es-ES" sz="800" dirty="0" err="1"/>
              <a:t>name</a:t>
            </a:r>
            <a:r>
              <a:rPr lang="es-ES" sz="800" dirty="0"/>
              <a:t>": "</a:t>
            </a:r>
            <a:r>
              <a:rPr lang="es-ES" sz="800" dirty="0" smtClean="0"/>
              <a:t>client-1",</a:t>
            </a:r>
            <a:endParaRPr lang="es-ES" sz="800" dirty="0"/>
          </a:p>
          <a:p>
            <a:pPr marL="0" indent="0">
              <a:buNone/>
            </a:pPr>
            <a:r>
              <a:rPr lang="es-ES" sz="800" dirty="0"/>
              <a:t>           "</a:t>
            </a:r>
            <a:r>
              <a:rPr lang="es-ES" sz="800" dirty="0" err="1"/>
              <a:t>description</a:t>
            </a:r>
            <a:r>
              <a:rPr lang="es-ES" sz="800" dirty="0"/>
              <a:t>": "Virtual </a:t>
            </a:r>
            <a:r>
              <a:rPr lang="es-ES" sz="800" dirty="0" err="1"/>
              <a:t>Cluster</a:t>
            </a:r>
            <a:r>
              <a:rPr lang="es-ES" sz="800" dirty="0"/>
              <a:t> </a:t>
            </a:r>
            <a:r>
              <a:rPr lang="es-ES" sz="800" dirty="0" err="1"/>
              <a:t>Client</a:t>
            </a:r>
            <a:r>
              <a:rPr lang="es-ES" sz="800" dirty="0"/>
              <a:t>",</a:t>
            </a:r>
          </a:p>
          <a:p>
            <a:pPr marL="0" indent="0">
              <a:buNone/>
            </a:pPr>
            <a:r>
              <a:rPr lang="es-ES" sz="800" dirty="0"/>
              <a:t>           "</a:t>
            </a:r>
            <a:r>
              <a:rPr lang="es-ES" sz="800" dirty="0" err="1"/>
              <a:t>instanceType</a:t>
            </a:r>
            <a:r>
              <a:rPr lang="es-ES" sz="800" dirty="0"/>
              <a:t>": "</a:t>
            </a:r>
            <a:r>
              <a:rPr lang="es-ES" sz="800" dirty="0" err="1"/>
              <a:t>small</a:t>
            </a:r>
            <a:r>
              <a:rPr lang="es-ES" sz="800" dirty="0"/>
              <a:t>",</a:t>
            </a:r>
          </a:p>
          <a:p>
            <a:pPr marL="0" indent="0">
              <a:buNone/>
            </a:pPr>
            <a:r>
              <a:rPr lang="es-ES" sz="800" dirty="0"/>
              <a:t>           "</a:t>
            </a:r>
            <a:r>
              <a:rPr lang="es-ES" sz="800" dirty="0" err="1"/>
              <a:t>locations</a:t>
            </a:r>
            <a:r>
              <a:rPr lang="es-ES" sz="800" dirty="0"/>
              <a:t>": ["</a:t>
            </a:r>
            <a:r>
              <a:rPr lang="es-ES" sz="800" dirty="0" err="1"/>
              <a:t>fr-inria</a:t>
            </a:r>
            <a:r>
              <a:rPr lang="es-ES" sz="800" dirty="0"/>
              <a:t>"],</a:t>
            </a:r>
          </a:p>
          <a:p>
            <a:pPr marL="0" indent="0">
              <a:buNone/>
            </a:pPr>
            <a:r>
              <a:rPr lang="es-ES" sz="800" dirty="0"/>
              <a:t>           "</a:t>
            </a:r>
            <a:r>
              <a:rPr lang="es-ES" sz="800" dirty="0" err="1"/>
              <a:t>resources</a:t>
            </a:r>
            <a:r>
              <a:rPr lang="es-ES" sz="800" dirty="0"/>
              <a:t>": [</a:t>
            </a:r>
          </a:p>
          <a:p>
            <a:pPr marL="0" indent="0">
              <a:buNone/>
            </a:pPr>
            <a:r>
              <a:rPr lang="es-ES" sz="800" dirty="0"/>
              <a:t>                         { "</a:t>
            </a:r>
            <a:r>
              <a:rPr lang="es-ES" sz="800" dirty="0" err="1"/>
              <a:t>storage</a:t>
            </a:r>
            <a:r>
              <a:rPr lang="es-ES" sz="800" dirty="0"/>
              <a:t>": "@</a:t>
            </a:r>
            <a:r>
              <a:rPr lang="es-ES" sz="800" dirty="0" smtClean="0"/>
              <a:t>VirtualClusterClient-vcocdemo-v0.1"},</a:t>
            </a:r>
            <a:endParaRPr lang="es-ES" sz="800" dirty="0"/>
          </a:p>
          <a:p>
            <a:pPr marL="0" indent="0">
              <a:buNone/>
            </a:pPr>
            <a:r>
              <a:rPr lang="es-ES" sz="800" dirty="0"/>
              <a:t>                         { "</a:t>
            </a:r>
            <a:r>
              <a:rPr lang="es-ES" sz="800" dirty="0" err="1"/>
              <a:t>network</a:t>
            </a:r>
            <a:r>
              <a:rPr lang="es-ES" sz="800" dirty="0"/>
              <a:t>": "@</a:t>
            </a:r>
            <a:r>
              <a:rPr lang="es-ES" sz="800" dirty="0" err="1"/>
              <a:t>BonFIRE</a:t>
            </a:r>
            <a:r>
              <a:rPr lang="es-ES" sz="800" dirty="0"/>
              <a:t> WAN"}</a:t>
            </a:r>
          </a:p>
          <a:p>
            <a:pPr marL="0" indent="0">
              <a:buNone/>
            </a:pPr>
            <a:r>
              <a:rPr lang="es-ES" sz="800" dirty="0"/>
              <a:t>                         ],</a:t>
            </a:r>
          </a:p>
          <a:p>
            <a:pPr marL="0" indent="0">
              <a:buNone/>
            </a:pPr>
            <a:r>
              <a:rPr lang="es-ES" sz="800" dirty="0"/>
              <a:t>           "</a:t>
            </a:r>
            <a:r>
              <a:rPr lang="es-ES" sz="800" dirty="0" err="1"/>
              <a:t>contexts</a:t>
            </a:r>
            <a:r>
              <a:rPr lang="es-ES" sz="800" dirty="0"/>
              <a:t>": [</a:t>
            </a:r>
          </a:p>
          <a:p>
            <a:pPr marL="0" indent="0">
              <a:buNone/>
            </a:pPr>
            <a:r>
              <a:rPr lang="es-ES" sz="800" dirty="0"/>
              <a:t>                         {</a:t>
            </a:r>
          </a:p>
          <a:p>
            <a:pPr marL="0" indent="0">
              <a:buNone/>
            </a:pPr>
            <a:r>
              <a:rPr lang="es-ES" sz="800" dirty="0"/>
              <a:t>                         }</a:t>
            </a:r>
          </a:p>
          <a:p>
            <a:pPr marL="0" indent="0">
              <a:buNone/>
            </a:pPr>
            <a:r>
              <a:rPr lang="es-ES" sz="800" dirty="0"/>
              <a:t>                         ]</a:t>
            </a:r>
          </a:p>
          <a:p>
            <a:pPr marL="0" indent="0">
              <a:buNone/>
            </a:pPr>
            <a:r>
              <a:rPr lang="es-ES" sz="800" dirty="0"/>
              <a:t>           }</a:t>
            </a:r>
          </a:p>
          <a:p>
            <a:pPr marL="0" indent="0">
              <a:buNone/>
            </a:pPr>
            <a:r>
              <a:rPr lang="es-ES" sz="800" dirty="0"/>
              <a:t>}</a:t>
            </a:r>
          </a:p>
          <a:p>
            <a:pPr marL="0" indent="0">
              <a:buNone/>
            </a:pPr>
            <a:r>
              <a:rPr lang="es-ES" sz="800" dirty="0"/>
              <a:t>]</a:t>
            </a:r>
          </a:p>
          <a:p>
            <a:pPr marL="0" indent="0">
              <a:buNone/>
            </a:pPr>
            <a:r>
              <a:rPr lang="es-ES" sz="800" dirty="0"/>
              <a:t>}</a:t>
            </a:r>
          </a:p>
          <a:p>
            <a:pPr>
              <a:buNone/>
            </a:pPr>
            <a:endParaRPr lang="en-GB" dirty="0" smtClean="0">
              <a:solidFill>
                <a:schemeClr val="tx1"/>
              </a:solidFill>
              <a:latin typeface="+mn-lt"/>
            </a:endParaRPr>
          </a:p>
          <a:p>
            <a:pPr>
              <a:buNone/>
            </a:pPr>
            <a:endParaRPr lang="en-GB" dirty="0">
              <a:solidFill>
                <a:schemeClr val="tx1"/>
              </a:solidFill>
              <a:latin typeface="+mn-lt"/>
            </a:endParaRPr>
          </a:p>
          <a:p>
            <a:pPr>
              <a:buNone/>
            </a:pPr>
            <a:endParaRPr lang="en-GB" dirty="0">
              <a:latin typeface="+mn-lt"/>
            </a:endParaRPr>
          </a:p>
          <a:p>
            <a:pPr>
              <a:buNone/>
            </a:pPr>
            <a:endParaRPr lang="en-GB" dirty="0">
              <a:latin typeface="+mn-lt"/>
            </a:endParaRPr>
          </a:p>
          <a:p>
            <a:pPr>
              <a:buNone/>
            </a:pPr>
            <a:endParaRPr lang="de-DE" dirty="0" smtClean="0">
              <a:latin typeface="+mn-lt"/>
            </a:endParaRPr>
          </a:p>
        </p:txBody>
      </p:sp>
      <p:sp>
        <p:nvSpPr>
          <p:cNvPr id="3" name="2 CuadroTexto"/>
          <p:cNvSpPr txBox="1"/>
          <p:nvPr/>
        </p:nvSpPr>
        <p:spPr>
          <a:xfrm>
            <a:off x="4408098" y="1086928"/>
            <a:ext cx="3698448" cy="369332"/>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lang="es-ES" dirty="0" err="1" smtClean="0"/>
              <a:t>Name</a:t>
            </a:r>
            <a:r>
              <a:rPr lang="es-ES" dirty="0" smtClean="0"/>
              <a:t> of </a:t>
            </a:r>
            <a:r>
              <a:rPr lang="es-ES" dirty="0" err="1" smtClean="0"/>
              <a:t>the</a:t>
            </a:r>
            <a:r>
              <a:rPr lang="es-ES" dirty="0" smtClean="0"/>
              <a:t> </a:t>
            </a:r>
            <a:r>
              <a:rPr lang="es-ES" dirty="0" err="1" smtClean="0"/>
              <a:t>Managed</a:t>
            </a:r>
            <a:r>
              <a:rPr lang="es-ES" dirty="0" smtClean="0"/>
              <a:t> </a:t>
            </a:r>
            <a:r>
              <a:rPr lang="es-ES" dirty="0" err="1" smtClean="0"/>
              <a:t>Experiment</a:t>
            </a:r>
            <a:endParaRPr lang="es-ES" dirty="0"/>
          </a:p>
        </p:txBody>
      </p:sp>
      <p:sp>
        <p:nvSpPr>
          <p:cNvPr id="4" name="3 CuadroTexto"/>
          <p:cNvSpPr txBox="1"/>
          <p:nvPr/>
        </p:nvSpPr>
        <p:spPr>
          <a:xfrm>
            <a:off x="4563372" y="1235484"/>
            <a:ext cx="3185487" cy="369332"/>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lang="es-ES" dirty="0" err="1" smtClean="0"/>
              <a:t>Description</a:t>
            </a:r>
            <a:r>
              <a:rPr lang="es-ES" dirty="0" smtClean="0"/>
              <a:t> of </a:t>
            </a:r>
            <a:r>
              <a:rPr lang="es-ES" dirty="0" err="1" smtClean="0"/>
              <a:t>the</a:t>
            </a:r>
            <a:r>
              <a:rPr lang="es-ES" dirty="0" smtClean="0"/>
              <a:t> </a:t>
            </a:r>
            <a:r>
              <a:rPr lang="es-ES" dirty="0" err="1" smtClean="0"/>
              <a:t>experiment</a:t>
            </a:r>
            <a:endParaRPr lang="es-ES" dirty="0"/>
          </a:p>
        </p:txBody>
      </p:sp>
      <p:sp>
        <p:nvSpPr>
          <p:cNvPr id="5" name="4 CuadroTexto"/>
          <p:cNvSpPr txBox="1"/>
          <p:nvPr/>
        </p:nvSpPr>
        <p:spPr>
          <a:xfrm>
            <a:off x="3432216" y="1320143"/>
            <a:ext cx="5622052" cy="369332"/>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lang="es-ES" dirty="0" err="1" smtClean="0"/>
              <a:t>Maximum</a:t>
            </a:r>
            <a:r>
              <a:rPr lang="es-ES" dirty="0" smtClean="0"/>
              <a:t> </a:t>
            </a:r>
            <a:r>
              <a:rPr lang="es-ES" dirty="0" err="1" smtClean="0"/>
              <a:t>elapsed</a:t>
            </a:r>
            <a:r>
              <a:rPr lang="es-ES" dirty="0" smtClean="0"/>
              <a:t> time </a:t>
            </a:r>
            <a:r>
              <a:rPr lang="es-ES" dirty="0" err="1" smtClean="0"/>
              <a:t>for</a:t>
            </a:r>
            <a:r>
              <a:rPr lang="es-ES" dirty="0" smtClean="0"/>
              <a:t> </a:t>
            </a:r>
            <a:r>
              <a:rPr lang="es-ES" dirty="0" err="1" smtClean="0"/>
              <a:t>the</a:t>
            </a:r>
            <a:r>
              <a:rPr lang="es-ES" dirty="0" smtClean="0"/>
              <a:t> </a:t>
            </a:r>
            <a:r>
              <a:rPr lang="es-ES" dirty="0" err="1" smtClean="0"/>
              <a:t>Experiment</a:t>
            </a:r>
            <a:r>
              <a:rPr lang="es-ES" dirty="0" smtClean="0"/>
              <a:t> in minutes</a:t>
            </a:r>
            <a:endParaRPr lang="es-ES" dirty="0"/>
          </a:p>
        </p:txBody>
      </p:sp>
      <p:sp>
        <p:nvSpPr>
          <p:cNvPr id="10" name="9 CuadroTexto"/>
          <p:cNvSpPr txBox="1"/>
          <p:nvPr/>
        </p:nvSpPr>
        <p:spPr>
          <a:xfrm>
            <a:off x="5160448" y="2374670"/>
            <a:ext cx="2646878" cy="369332"/>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es-ES" dirty="0" err="1" smtClean="0"/>
              <a:t>Location</a:t>
            </a:r>
            <a:r>
              <a:rPr lang="es-ES" dirty="0" smtClean="0"/>
              <a:t> </a:t>
            </a:r>
            <a:r>
              <a:rPr lang="es-ES" dirty="0" err="1" smtClean="0"/>
              <a:t>for</a:t>
            </a:r>
            <a:r>
              <a:rPr lang="es-ES" dirty="0" smtClean="0"/>
              <a:t> </a:t>
            </a:r>
            <a:r>
              <a:rPr lang="es-ES" dirty="0" err="1" smtClean="0"/>
              <a:t>deployment</a:t>
            </a:r>
            <a:endParaRPr lang="es-ES" dirty="0"/>
          </a:p>
        </p:txBody>
      </p:sp>
      <p:sp>
        <p:nvSpPr>
          <p:cNvPr id="12" name="11 CuadroTexto"/>
          <p:cNvSpPr txBox="1"/>
          <p:nvPr/>
        </p:nvSpPr>
        <p:spPr>
          <a:xfrm>
            <a:off x="5390522" y="2827862"/>
            <a:ext cx="3121367" cy="369332"/>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es-ES" dirty="0" err="1" smtClean="0"/>
              <a:t>Additional</a:t>
            </a:r>
            <a:r>
              <a:rPr lang="es-ES" dirty="0" smtClean="0"/>
              <a:t> Storage </a:t>
            </a:r>
            <a:r>
              <a:rPr lang="es-ES" dirty="0" err="1" smtClean="0"/>
              <a:t>Resource</a:t>
            </a:r>
            <a:endParaRPr lang="es-ES" dirty="0"/>
          </a:p>
        </p:txBody>
      </p:sp>
      <p:sp>
        <p:nvSpPr>
          <p:cNvPr id="13" name="12 CuadroTexto"/>
          <p:cNvSpPr txBox="1"/>
          <p:nvPr/>
        </p:nvSpPr>
        <p:spPr>
          <a:xfrm>
            <a:off x="5727716" y="2952146"/>
            <a:ext cx="1031051" cy="369332"/>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es-ES" dirty="0" smtClean="0"/>
              <a:t>Network</a:t>
            </a:r>
            <a:endParaRPr lang="es-ES" dirty="0"/>
          </a:p>
        </p:txBody>
      </p:sp>
      <p:sp>
        <p:nvSpPr>
          <p:cNvPr id="14" name="13 CuadroTexto"/>
          <p:cNvSpPr txBox="1"/>
          <p:nvPr/>
        </p:nvSpPr>
        <p:spPr>
          <a:xfrm>
            <a:off x="5160448" y="5160753"/>
            <a:ext cx="3642985" cy="369332"/>
          </a:xfrm>
          <a:prstGeom prst="rect">
            <a:avLst/>
          </a:prstGeom>
          <a:gradFill>
            <a:gsLst>
              <a:gs pos="90000">
                <a:srgbClr val="92D050"/>
              </a:gs>
              <a:gs pos="100000">
                <a:schemeClr val="accent5">
                  <a:shade val="93000"/>
                  <a:satMod val="130000"/>
                </a:schemeClr>
              </a:gs>
              <a:gs pos="100000">
                <a:schemeClr val="accent5">
                  <a:shade val="94000"/>
                  <a:satMod val="135000"/>
                </a:schemeClr>
              </a:gs>
            </a:gsLst>
          </a:gradFill>
        </p:spPr>
        <p:style>
          <a:lnRef idx="0">
            <a:schemeClr val="accent5"/>
          </a:lnRef>
          <a:fillRef idx="3">
            <a:schemeClr val="accent5"/>
          </a:fillRef>
          <a:effectRef idx="3">
            <a:schemeClr val="accent5"/>
          </a:effectRef>
          <a:fontRef idx="minor">
            <a:schemeClr val="lt1"/>
          </a:fontRef>
        </p:style>
        <p:txBody>
          <a:bodyPr wrap="none" rtlCol="0">
            <a:spAutoFit/>
          </a:bodyPr>
          <a:lstStyle/>
          <a:p>
            <a:r>
              <a:rPr lang="es-ES" dirty="0" err="1" smtClean="0"/>
              <a:t>Client</a:t>
            </a:r>
            <a:r>
              <a:rPr lang="es-ES" dirty="0" smtClean="0"/>
              <a:t> Virtual Machine </a:t>
            </a:r>
            <a:r>
              <a:rPr lang="es-ES" dirty="0" err="1" smtClean="0"/>
              <a:t>Description</a:t>
            </a:r>
            <a:endParaRPr lang="es-ES" dirty="0"/>
          </a:p>
        </p:txBody>
      </p:sp>
      <p:sp>
        <p:nvSpPr>
          <p:cNvPr id="18" name="17 Cerrar llave"/>
          <p:cNvSpPr/>
          <p:nvPr/>
        </p:nvSpPr>
        <p:spPr bwMode="auto">
          <a:xfrm>
            <a:off x="4201063" y="1832312"/>
            <a:ext cx="207035" cy="2192713"/>
          </a:xfrm>
          <a:prstGeom prst="rightBrace">
            <a:avLst/>
          </a:prstGeom>
          <a:noFill/>
          <a:ln w="5397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charset="0"/>
            </a:endParaRPr>
          </a:p>
        </p:txBody>
      </p:sp>
      <p:sp>
        <p:nvSpPr>
          <p:cNvPr id="16" name="15 Cerrar llave"/>
          <p:cNvSpPr/>
          <p:nvPr/>
        </p:nvSpPr>
        <p:spPr bwMode="auto">
          <a:xfrm>
            <a:off x="4270384" y="4228852"/>
            <a:ext cx="248392" cy="2192713"/>
          </a:xfrm>
          <a:prstGeom prst="rightBrace">
            <a:avLst/>
          </a:prstGeom>
          <a:noFill/>
          <a:ln w="53975" cap="flat" cmpd="sng" algn="ctr">
            <a:solidFill>
              <a:srgbClr val="92D05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charset="0"/>
            </a:endParaRPr>
          </a:p>
        </p:txBody>
      </p:sp>
      <p:cxnSp>
        <p:nvCxnSpPr>
          <p:cNvPr id="19" name="18 Conector recto de flecha"/>
          <p:cNvCxnSpPr/>
          <p:nvPr/>
        </p:nvCxnSpPr>
        <p:spPr bwMode="auto">
          <a:xfrm flipH="1">
            <a:off x="4580871" y="5325208"/>
            <a:ext cx="579577" cy="2"/>
          </a:xfrm>
          <a:prstGeom prst="straightConnector1">
            <a:avLst/>
          </a:prstGeom>
          <a:ln>
            <a:solidFill>
              <a:srgbClr val="92D050"/>
            </a:solidFill>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22" name="21 Conector recto de flecha"/>
          <p:cNvCxnSpPr>
            <a:endCxn id="18" idx="1"/>
          </p:cNvCxnSpPr>
          <p:nvPr/>
        </p:nvCxnSpPr>
        <p:spPr bwMode="auto">
          <a:xfrm flipH="1">
            <a:off x="4408098" y="2928668"/>
            <a:ext cx="465826" cy="1"/>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25" name="24 Conector recto de flecha"/>
          <p:cNvCxnSpPr>
            <a:stCxn id="3" idx="1"/>
          </p:cNvCxnSpPr>
          <p:nvPr/>
        </p:nvCxnSpPr>
        <p:spPr bwMode="auto">
          <a:xfrm flipH="1">
            <a:off x="2838091" y="1271594"/>
            <a:ext cx="1570007" cy="0"/>
          </a:xfrm>
          <a:prstGeom prst="straightConnector1">
            <a:avLst/>
          </a:prstGeom>
          <a:ln>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27" name="26 Conector recto de flecha"/>
          <p:cNvCxnSpPr/>
          <p:nvPr/>
        </p:nvCxnSpPr>
        <p:spPr bwMode="auto">
          <a:xfrm flipH="1">
            <a:off x="2562045" y="1420150"/>
            <a:ext cx="2001327" cy="0"/>
          </a:xfrm>
          <a:prstGeom prst="straightConnector1">
            <a:avLst/>
          </a:prstGeom>
          <a:ln>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29" name="28 Conector recto de flecha"/>
          <p:cNvCxnSpPr/>
          <p:nvPr/>
        </p:nvCxnSpPr>
        <p:spPr bwMode="auto">
          <a:xfrm flipH="1">
            <a:off x="1518249" y="1518556"/>
            <a:ext cx="1913967" cy="0"/>
          </a:xfrm>
          <a:prstGeom prst="straightConnector1">
            <a:avLst/>
          </a:prstGeom>
          <a:ln>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31" name="30 Conector recto de flecha"/>
          <p:cNvCxnSpPr/>
          <p:nvPr/>
        </p:nvCxnSpPr>
        <p:spPr bwMode="auto">
          <a:xfrm flipH="1">
            <a:off x="3985405" y="2846717"/>
            <a:ext cx="1661598" cy="0"/>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11267" name="11266 Conector recto de flecha"/>
          <p:cNvCxnSpPr/>
          <p:nvPr/>
        </p:nvCxnSpPr>
        <p:spPr bwMode="auto">
          <a:xfrm flipH="1">
            <a:off x="2173857" y="2559336"/>
            <a:ext cx="2986591" cy="0"/>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11269" name="11268 Conector recto de flecha"/>
          <p:cNvCxnSpPr/>
          <p:nvPr/>
        </p:nvCxnSpPr>
        <p:spPr bwMode="auto">
          <a:xfrm flipH="1">
            <a:off x="3752491" y="3012528"/>
            <a:ext cx="1638031" cy="0"/>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11271" name="11270 Conector recto de flecha"/>
          <p:cNvCxnSpPr/>
          <p:nvPr/>
        </p:nvCxnSpPr>
        <p:spPr bwMode="auto">
          <a:xfrm flipH="1">
            <a:off x="2984740" y="3136812"/>
            <a:ext cx="2742976" cy="0"/>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11" name="10 CuadroTexto"/>
          <p:cNvSpPr txBox="1"/>
          <p:nvPr/>
        </p:nvSpPr>
        <p:spPr>
          <a:xfrm>
            <a:off x="5647003" y="2662051"/>
            <a:ext cx="2608406" cy="369332"/>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es-ES" dirty="0" err="1" smtClean="0"/>
              <a:t>Main</a:t>
            </a:r>
            <a:r>
              <a:rPr lang="es-ES" dirty="0" smtClean="0"/>
              <a:t> Storage </a:t>
            </a:r>
            <a:r>
              <a:rPr lang="es-ES" dirty="0" err="1" smtClean="0"/>
              <a:t>Resource</a:t>
            </a:r>
            <a:endParaRPr lang="es-ES" dirty="0"/>
          </a:p>
        </p:txBody>
      </p:sp>
    </p:spTree>
    <p:extLst>
      <p:ext uri="{BB962C8B-B14F-4D97-AF65-F5344CB8AC3E}">
        <p14:creationId xmlns:p14="http://schemas.microsoft.com/office/powerpoint/2010/main" val="19496986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par>
                          <p:cTn id="9" fill="hold">
                            <p:stCondLst>
                              <p:cond delay="0"/>
                            </p:stCondLst>
                            <p:childTnLst>
                              <p:par>
                                <p:cTn id="10" presetID="1" presetClass="exit" presetSubtype="0" fill="hold" grpId="1" nodeType="afterEffect">
                                  <p:stCondLst>
                                    <p:cond delay="2500"/>
                                  </p:stCondLst>
                                  <p:childTnLst>
                                    <p:set>
                                      <p:cBhvr>
                                        <p:cTn id="11" dur="1" fill="hold">
                                          <p:stCondLst>
                                            <p:cond delay="0"/>
                                          </p:stCondLst>
                                        </p:cTn>
                                        <p:tgtEl>
                                          <p:spTgt spid="3"/>
                                        </p:tgtEl>
                                        <p:attrNameLst>
                                          <p:attrName>style.visibility</p:attrName>
                                        </p:attrNameLst>
                                      </p:cBhvr>
                                      <p:to>
                                        <p:strVal val="hidden"/>
                                      </p:to>
                                    </p:set>
                                  </p:childTnLst>
                                </p:cTn>
                              </p:par>
                              <p:par>
                                <p:cTn id="12" presetID="1" presetClass="exit" presetSubtype="0" fill="hold" nodeType="withEffect">
                                  <p:stCondLst>
                                    <p:cond delay="2500"/>
                                  </p:stCondLst>
                                  <p:childTnLst>
                                    <p:set>
                                      <p:cBhvr>
                                        <p:cTn id="13" dur="1" fill="hold">
                                          <p:stCondLst>
                                            <p:cond delay="0"/>
                                          </p:stCondLst>
                                        </p:cTn>
                                        <p:tgtEl>
                                          <p:spTgt spid="25"/>
                                        </p:tgtEl>
                                        <p:attrNameLst>
                                          <p:attrName>style.visibility</p:attrName>
                                        </p:attrNameLst>
                                      </p:cBhvr>
                                      <p:to>
                                        <p:strVal val="hidden"/>
                                      </p:to>
                                    </p:set>
                                  </p:childTnLst>
                                </p:cTn>
                              </p:par>
                              <p:par>
                                <p:cTn id="14" presetID="53" presetClass="entr" presetSubtype="16" fill="hold" grpId="0" nodeType="withEffect">
                                  <p:stCondLst>
                                    <p:cond delay="250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nodeType="withEffect">
                                  <p:stCondLst>
                                    <p:cond delay="250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3000"/>
                            </p:stCondLst>
                            <p:childTnLst>
                              <p:par>
                                <p:cTn id="25" presetID="1" presetClass="exit" presetSubtype="0" fill="hold" grpId="1" nodeType="afterEffect">
                                  <p:stCondLst>
                                    <p:cond delay="3000"/>
                                  </p:stCondLst>
                                  <p:childTnLst>
                                    <p:set>
                                      <p:cBhvr>
                                        <p:cTn id="26" dur="1" fill="hold">
                                          <p:stCondLst>
                                            <p:cond delay="0"/>
                                          </p:stCondLst>
                                        </p:cTn>
                                        <p:tgtEl>
                                          <p:spTgt spid="4"/>
                                        </p:tgtEl>
                                        <p:attrNameLst>
                                          <p:attrName>style.visibility</p:attrName>
                                        </p:attrNameLst>
                                      </p:cBhvr>
                                      <p:to>
                                        <p:strVal val="hidden"/>
                                      </p:to>
                                    </p:set>
                                  </p:childTnLst>
                                </p:cTn>
                              </p:par>
                              <p:par>
                                <p:cTn id="27" presetID="1" presetClass="exit" presetSubtype="0" fill="hold" nodeType="withEffect">
                                  <p:stCondLst>
                                    <p:cond delay="3000"/>
                                  </p:stCondLst>
                                  <p:childTnLst>
                                    <p:set>
                                      <p:cBhvr>
                                        <p:cTn id="28" dur="1" fill="hold">
                                          <p:stCondLst>
                                            <p:cond delay="0"/>
                                          </p:stCondLst>
                                        </p:cTn>
                                        <p:tgtEl>
                                          <p:spTgt spid="27"/>
                                        </p:tgtEl>
                                        <p:attrNameLst>
                                          <p:attrName>style.visibility</p:attrName>
                                        </p:attrNameLst>
                                      </p:cBhvr>
                                      <p:to>
                                        <p:strVal val="hidden"/>
                                      </p:to>
                                    </p:set>
                                  </p:childTnLst>
                                </p:cTn>
                              </p:par>
                              <p:par>
                                <p:cTn id="29" presetID="53" presetClass="entr" presetSubtype="16" fill="hold" grpId="0" nodeType="withEffect">
                                  <p:stCondLst>
                                    <p:cond delay="300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par>
                                <p:cTn id="34" presetID="53" presetClass="entr" presetSubtype="16" fill="hold" nodeType="withEffect">
                                  <p:stCondLst>
                                    <p:cond delay="300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animEffect transition="in" filter="fade">
                                      <p:cBhvr>
                                        <p:cTn id="38" dur="500"/>
                                        <p:tgtEl>
                                          <p:spTgt spid="29"/>
                                        </p:tgtEl>
                                      </p:cBhvr>
                                    </p:animEffect>
                                  </p:childTnLst>
                                </p:cTn>
                              </p:par>
                            </p:childTnLst>
                          </p:cTn>
                        </p:par>
                        <p:par>
                          <p:cTn id="39" fill="hold">
                            <p:stCondLst>
                              <p:cond delay="6500"/>
                            </p:stCondLst>
                            <p:childTnLst>
                              <p:par>
                                <p:cTn id="40" presetID="1" presetClass="exit" presetSubtype="0" fill="hold" grpId="1" nodeType="afterEffect">
                                  <p:stCondLst>
                                    <p:cond delay="3000"/>
                                  </p:stCondLst>
                                  <p:childTnLst>
                                    <p:set>
                                      <p:cBhvr>
                                        <p:cTn id="41" dur="1" fill="hold">
                                          <p:stCondLst>
                                            <p:cond delay="0"/>
                                          </p:stCondLst>
                                        </p:cTn>
                                        <p:tgtEl>
                                          <p:spTgt spid="5"/>
                                        </p:tgtEl>
                                        <p:attrNameLst>
                                          <p:attrName>style.visibility</p:attrName>
                                        </p:attrNameLst>
                                      </p:cBhvr>
                                      <p:to>
                                        <p:strVal val="hidden"/>
                                      </p:to>
                                    </p:set>
                                  </p:childTnLst>
                                </p:cTn>
                              </p:par>
                              <p:par>
                                <p:cTn id="42" presetID="1" presetClass="exit" presetSubtype="0" fill="hold" nodeType="withEffect">
                                  <p:stCondLst>
                                    <p:cond delay="3000"/>
                                  </p:stCondLst>
                                  <p:childTnLst>
                                    <p:set>
                                      <p:cBhvr>
                                        <p:cTn id="43" dur="1" fill="hold">
                                          <p:stCondLst>
                                            <p:cond delay="0"/>
                                          </p:stCondLst>
                                        </p:cTn>
                                        <p:tgtEl>
                                          <p:spTgt spid="29"/>
                                        </p:tgtEl>
                                        <p:attrNameLst>
                                          <p:attrName>style.visibility</p:attrName>
                                        </p:attrNameLst>
                                      </p:cBhvr>
                                      <p:to>
                                        <p:strVal val="hidden"/>
                                      </p:to>
                                    </p:set>
                                  </p:childTnLst>
                                </p:cTn>
                              </p:par>
                              <p:par>
                                <p:cTn id="44" presetID="53" presetClass="entr" presetSubtype="16" fill="hold" grpId="0" nodeType="withEffect">
                                  <p:stCondLst>
                                    <p:cond delay="300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par>
                                <p:cTn id="49" presetID="53" presetClass="entr" presetSubtype="16" fill="hold" grpId="0" nodeType="withEffect">
                                  <p:stCondLst>
                                    <p:cond delay="3000"/>
                                  </p:stCondLst>
                                  <p:childTnLst>
                                    <p:set>
                                      <p:cBhvr>
                                        <p:cTn id="50" dur="1" fill="hold">
                                          <p:stCondLst>
                                            <p:cond delay="0"/>
                                          </p:stCondLst>
                                        </p:cTn>
                                        <p:tgtEl>
                                          <p:spTgt spid="18"/>
                                        </p:tgtEl>
                                        <p:attrNameLst>
                                          <p:attrName>style.visibility</p:attrName>
                                        </p:attrNameLst>
                                      </p:cBhvr>
                                      <p:to>
                                        <p:strVal val="visible"/>
                                      </p:to>
                                    </p:set>
                                    <p:anim calcmode="lin" valueType="num">
                                      <p:cBhvr>
                                        <p:cTn id="51" dur="500" fill="hold"/>
                                        <p:tgtEl>
                                          <p:spTgt spid="18"/>
                                        </p:tgtEl>
                                        <p:attrNameLst>
                                          <p:attrName>ppt_w</p:attrName>
                                        </p:attrNameLst>
                                      </p:cBhvr>
                                      <p:tavLst>
                                        <p:tav tm="0">
                                          <p:val>
                                            <p:fltVal val="0"/>
                                          </p:val>
                                        </p:tav>
                                        <p:tav tm="100000">
                                          <p:val>
                                            <p:strVal val="#ppt_w"/>
                                          </p:val>
                                        </p:tav>
                                      </p:tavLst>
                                    </p:anim>
                                    <p:anim calcmode="lin" valueType="num">
                                      <p:cBhvr>
                                        <p:cTn id="52" dur="500" fill="hold"/>
                                        <p:tgtEl>
                                          <p:spTgt spid="18"/>
                                        </p:tgtEl>
                                        <p:attrNameLst>
                                          <p:attrName>ppt_h</p:attrName>
                                        </p:attrNameLst>
                                      </p:cBhvr>
                                      <p:tavLst>
                                        <p:tav tm="0">
                                          <p:val>
                                            <p:fltVal val="0"/>
                                          </p:val>
                                        </p:tav>
                                        <p:tav tm="100000">
                                          <p:val>
                                            <p:strVal val="#ppt_h"/>
                                          </p:val>
                                        </p:tav>
                                      </p:tavLst>
                                    </p:anim>
                                    <p:animEffect transition="in" filter="fade">
                                      <p:cBhvr>
                                        <p:cTn id="53" dur="500"/>
                                        <p:tgtEl>
                                          <p:spTgt spid="18"/>
                                        </p:tgtEl>
                                      </p:cBhvr>
                                    </p:animEffect>
                                  </p:childTnLst>
                                </p:cTn>
                              </p:par>
                              <p:par>
                                <p:cTn id="54" presetID="53" presetClass="entr" presetSubtype="16" fill="hold" nodeType="withEffect">
                                  <p:stCondLst>
                                    <p:cond delay="3000"/>
                                  </p:stCondLst>
                                  <p:childTnLst>
                                    <p:set>
                                      <p:cBhvr>
                                        <p:cTn id="55" dur="1" fill="hold">
                                          <p:stCondLst>
                                            <p:cond delay="0"/>
                                          </p:stCondLst>
                                        </p:cTn>
                                        <p:tgtEl>
                                          <p:spTgt spid="22"/>
                                        </p:tgtEl>
                                        <p:attrNameLst>
                                          <p:attrName>style.visibility</p:attrName>
                                        </p:attrNameLst>
                                      </p:cBhvr>
                                      <p:to>
                                        <p:strVal val="visible"/>
                                      </p:to>
                                    </p:set>
                                    <p:anim calcmode="lin" valueType="num">
                                      <p:cBhvr>
                                        <p:cTn id="56" dur="500" fill="hold"/>
                                        <p:tgtEl>
                                          <p:spTgt spid="22"/>
                                        </p:tgtEl>
                                        <p:attrNameLst>
                                          <p:attrName>ppt_w</p:attrName>
                                        </p:attrNameLst>
                                      </p:cBhvr>
                                      <p:tavLst>
                                        <p:tav tm="0">
                                          <p:val>
                                            <p:fltVal val="0"/>
                                          </p:val>
                                        </p:tav>
                                        <p:tav tm="100000">
                                          <p:val>
                                            <p:strVal val="#ppt_w"/>
                                          </p:val>
                                        </p:tav>
                                      </p:tavLst>
                                    </p:anim>
                                    <p:anim calcmode="lin" valueType="num">
                                      <p:cBhvr>
                                        <p:cTn id="57" dur="500" fill="hold"/>
                                        <p:tgtEl>
                                          <p:spTgt spid="22"/>
                                        </p:tgtEl>
                                        <p:attrNameLst>
                                          <p:attrName>ppt_h</p:attrName>
                                        </p:attrNameLst>
                                      </p:cBhvr>
                                      <p:tavLst>
                                        <p:tav tm="0">
                                          <p:val>
                                            <p:fltVal val="0"/>
                                          </p:val>
                                        </p:tav>
                                        <p:tav tm="100000">
                                          <p:val>
                                            <p:strVal val="#ppt_h"/>
                                          </p:val>
                                        </p:tav>
                                      </p:tavLst>
                                    </p:anim>
                                    <p:animEffect transition="in" filter="fade">
                                      <p:cBhvr>
                                        <p:cTn id="58" dur="500"/>
                                        <p:tgtEl>
                                          <p:spTgt spid="22"/>
                                        </p:tgtEl>
                                      </p:cBhvr>
                                    </p:animEffect>
                                  </p:childTnLst>
                                </p:cTn>
                              </p:par>
                            </p:childTnLst>
                          </p:cTn>
                        </p:par>
                        <p:par>
                          <p:cTn id="59" fill="hold">
                            <p:stCondLst>
                              <p:cond delay="10000"/>
                            </p:stCondLst>
                            <p:childTnLst>
                              <p:par>
                                <p:cTn id="60" presetID="1" presetClass="exit" presetSubtype="0" fill="hold" grpId="1" nodeType="afterEffect">
                                  <p:stCondLst>
                                    <p:cond delay="3000"/>
                                  </p:stCondLst>
                                  <p:childTnLst>
                                    <p:set>
                                      <p:cBhvr>
                                        <p:cTn id="61" dur="1" fill="hold">
                                          <p:stCondLst>
                                            <p:cond delay="0"/>
                                          </p:stCondLst>
                                        </p:cTn>
                                        <p:tgtEl>
                                          <p:spTgt spid="8"/>
                                        </p:tgtEl>
                                        <p:attrNameLst>
                                          <p:attrName>style.visibility</p:attrName>
                                        </p:attrNameLst>
                                      </p:cBhvr>
                                      <p:to>
                                        <p:strVal val="hidden"/>
                                      </p:to>
                                    </p:set>
                                  </p:childTnLst>
                                </p:cTn>
                              </p:par>
                              <p:par>
                                <p:cTn id="62" presetID="1" presetClass="exit" presetSubtype="0" fill="hold" grpId="1" nodeType="withEffect">
                                  <p:stCondLst>
                                    <p:cond delay="3000"/>
                                  </p:stCondLst>
                                  <p:childTnLst>
                                    <p:set>
                                      <p:cBhvr>
                                        <p:cTn id="63" dur="1" fill="hold">
                                          <p:stCondLst>
                                            <p:cond delay="0"/>
                                          </p:stCondLst>
                                        </p:cTn>
                                        <p:tgtEl>
                                          <p:spTgt spid="18"/>
                                        </p:tgtEl>
                                        <p:attrNameLst>
                                          <p:attrName>style.visibility</p:attrName>
                                        </p:attrNameLst>
                                      </p:cBhvr>
                                      <p:to>
                                        <p:strVal val="hidden"/>
                                      </p:to>
                                    </p:set>
                                  </p:childTnLst>
                                </p:cTn>
                              </p:par>
                              <p:par>
                                <p:cTn id="64" presetID="1" presetClass="exit" presetSubtype="0" fill="hold" nodeType="withEffect">
                                  <p:stCondLst>
                                    <p:cond delay="3000"/>
                                  </p:stCondLst>
                                  <p:childTnLst>
                                    <p:set>
                                      <p:cBhvr>
                                        <p:cTn id="65" dur="1" fill="hold">
                                          <p:stCondLst>
                                            <p:cond delay="0"/>
                                          </p:stCondLst>
                                        </p:cTn>
                                        <p:tgtEl>
                                          <p:spTgt spid="22"/>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p:cTn id="70" dur="500" fill="hold"/>
                                        <p:tgtEl>
                                          <p:spTgt spid="10"/>
                                        </p:tgtEl>
                                        <p:attrNameLst>
                                          <p:attrName>ppt_w</p:attrName>
                                        </p:attrNameLst>
                                      </p:cBhvr>
                                      <p:tavLst>
                                        <p:tav tm="0">
                                          <p:val>
                                            <p:fltVal val="0"/>
                                          </p:val>
                                        </p:tav>
                                        <p:tav tm="100000">
                                          <p:val>
                                            <p:strVal val="#ppt_w"/>
                                          </p:val>
                                        </p:tav>
                                      </p:tavLst>
                                    </p:anim>
                                    <p:anim calcmode="lin" valueType="num">
                                      <p:cBhvr>
                                        <p:cTn id="71" dur="500" fill="hold"/>
                                        <p:tgtEl>
                                          <p:spTgt spid="10"/>
                                        </p:tgtEl>
                                        <p:attrNameLst>
                                          <p:attrName>ppt_h</p:attrName>
                                        </p:attrNameLst>
                                      </p:cBhvr>
                                      <p:tavLst>
                                        <p:tav tm="0">
                                          <p:val>
                                            <p:fltVal val="0"/>
                                          </p:val>
                                        </p:tav>
                                        <p:tav tm="100000">
                                          <p:val>
                                            <p:strVal val="#ppt_h"/>
                                          </p:val>
                                        </p:tav>
                                      </p:tavLst>
                                    </p:anim>
                                    <p:animEffect transition="in" filter="fade">
                                      <p:cBhvr>
                                        <p:cTn id="72" dur="500"/>
                                        <p:tgtEl>
                                          <p:spTgt spid="10"/>
                                        </p:tgtEl>
                                      </p:cBhvr>
                                    </p:animEffect>
                                  </p:childTnLst>
                                </p:cTn>
                              </p:par>
                              <p:par>
                                <p:cTn id="73" presetID="53" presetClass="entr" presetSubtype="16" fill="hold" nodeType="withEffect">
                                  <p:stCondLst>
                                    <p:cond delay="0"/>
                                  </p:stCondLst>
                                  <p:childTnLst>
                                    <p:set>
                                      <p:cBhvr>
                                        <p:cTn id="74" dur="1" fill="hold">
                                          <p:stCondLst>
                                            <p:cond delay="0"/>
                                          </p:stCondLst>
                                        </p:cTn>
                                        <p:tgtEl>
                                          <p:spTgt spid="11267"/>
                                        </p:tgtEl>
                                        <p:attrNameLst>
                                          <p:attrName>style.visibility</p:attrName>
                                        </p:attrNameLst>
                                      </p:cBhvr>
                                      <p:to>
                                        <p:strVal val="visible"/>
                                      </p:to>
                                    </p:set>
                                    <p:anim calcmode="lin" valueType="num">
                                      <p:cBhvr>
                                        <p:cTn id="75" dur="500" fill="hold"/>
                                        <p:tgtEl>
                                          <p:spTgt spid="11267"/>
                                        </p:tgtEl>
                                        <p:attrNameLst>
                                          <p:attrName>ppt_w</p:attrName>
                                        </p:attrNameLst>
                                      </p:cBhvr>
                                      <p:tavLst>
                                        <p:tav tm="0">
                                          <p:val>
                                            <p:fltVal val="0"/>
                                          </p:val>
                                        </p:tav>
                                        <p:tav tm="100000">
                                          <p:val>
                                            <p:strVal val="#ppt_w"/>
                                          </p:val>
                                        </p:tav>
                                      </p:tavLst>
                                    </p:anim>
                                    <p:anim calcmode="lin" valueType="num">
                                      <p:cBhvr>
                                        <p:cTn id="76" dur="500" fill="hold"/>
                                        <p:tgtEl>
                                          <p:spTgt spid="11267"/>
                                        </p:tgtEl>
                                        <p:attrNameLst>
                                          <p:attrName>ppt_h</p:attrName>
                                        </p:attrNameLst>
                                      </p:cBhvr>
                                      <p:tavLst>
                                        <p:tav tm="0">
                                          <p:val>
                                            <p:fltVal val="0"/>
                                          </p:val>
                                        </p:tav>
                                        <p:tav tm="100000">
                                          <p:val>
                                            <p:strVal val="#ppt_h"/>
                                          </p:val>
                                        </p:tav>
                                      </p:tavLst>
                                    </p:anim>
                                    <p:animEffect transition="in" filter="fade">
                                      <p:cBhvr>
                                        <p:cTn id="77" dur="500"/>
                                        <p:tgtEl>
                                          <p:spTgt spid="11267"/>
                                        </p:tgtEl>
                                      </p:cBhvr>
                                    </p:animEffect>
                                  </p:childTnLst>
                                </p:cTn>
                              </p:par>
                            </p:childTnLst>
                          </p:cTn>
                        </p:par>
                        <p:par>
                          <p:cTn id="78" fill="hold">
                            <p:stCondLst>
                              <p:cond delay="500"/>
                            </p:stCondLst>
                            <p:childTnLst>
                              <p:par>
                                <p:cTn id="79" presetID="1" presetClass="exit" presetSubtype="0" fill="hold" grpId="1" nodeType="afterEffect">
                                  <p:stCondLst>
                                    <p:cond delay="2500"/>
                                  </p:stCondLst>
                                  <p:childTnLst>
                                    <p:set>
                                      <p:cBhvr>
                                        <p:cTn id="80" dur="1" fill="hold">
                                          <p:stCondLst>
                                            <p:cond delay="0"/>
                                          </p:stCondLst>
                                        </p:cTn>
                                        <p:tgtEl>
                                          <p:spTgt spid="10"/>
                                        </p:tgtEl>
                                        <p:attrNameLst>
                                          <p:attrName>style.visibility</p:attrName>
                                        </p:attrNameLst>
                                      </p:cBhvr>
                                      <p:to>
                                        <p:strVal val="hidden"/>
                                      </p:to>
                                    </p:set>
                                  </p:childTnLst>
                                </p:cTn>
                              </p:par>
                              <p:par>
                                <p:cTn id="81" presetID="1" presetClass="exit" presetSubtype="0" fill="hold" nodeType="withEffect">
                                  <p:stCondLst>
                                    <p:cond delay="2500"/>
                                  </p:stCondLst>
                                  <p:childTnLst>
                                    <p:set>
                                      <p:cBhvr>
                                        <p:cTn id="82" dur="1" fill="hold">
                                          <p:stCondLst>
                                            <p:cond delay="0"/>
                                          </p:stCondLst>
                                        </p:cTn>
                                        <p:tgtEl>
                                          <p:spTgt spid="11267"/>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nodeType="clickEffect">
                                  <p:stCondLst>
                                    <p:cond delay="0"/>
                                  </p:stCondLst>
                                  <p:childTnLst>
                                    <p:set>
                                      <p:cBhvr>
                                        <p:cTn id="86" dur="1" fill="hold">
                                          <p:stCondLst>
                                            <p:cond delay="0"/>
                                          </p:stCondLst>
                                        </p:cTn>
                                        <p:tgtEl>
                                          <p:spTgt spid="31"/>
                                        </p:tgtEl>
                                        <p:attrNameLst>
                                          <p:attrName>style.visibility</p:attrName>
                                        </p:attrNameLst>
                                      </p:cBhvr>
                                      <p:to>
                                        <p:strVal val="visible"/>
                                      </p:to>
                                    </p:set>
                                    <p:anim calcmode="lin" valueType="num">
                                      <p:cBhvr>
                                        <p:cTn id="87" dur="500" fill="hold"/>
                                        <p:tgtEl>
                                          <p:spTgt spid="31"/>
                                        </p:tgtEl>
                                        <p:attrNameLst>
                                          <p:attrName>ppt_w</p:attrName>
                                        </p:attrNameLst>
                                      </p:cBhvr>
                                      <p:tavLst>
                                        <p:tav tm="0">
                                          <p:val>
                                            <p:fltVal val="0"/>
                                          </p:val>
                                        </p:tav>
                                        <p:tav tm="100000">
                                          <p:val>
                                            <p:strVal val="#ppt_w"/>
                                          </p:val>
                                        </p:tav>
                                      </p:tavLst>
                                    </p:anim>
                                    <p:anim calcmode="lin" valueType="num">
                                      <p:cBhvr>
                                        <p:cTn id="88" dur="500" fill="hold"/>
                                        <p:tgtEl>
                                          <p:spTgt spid="31"/>
                                        </p:tgtEl>
                                        <p:attrNameLst>
                                          <p:attrName>ppt_h</p:attrName>
                                        </p:attrNameLst>
                                      </p:cBhvr>
                                      <p:tavLst>
                                        <p:tav tm="0">
                                          <p:val>
                                            <p:fltVal val="0"/>
                                          </p:val>
                                        </p:tav>
                                        <p:tav tm="100000">
                                          <p:val>
                                            <p:strVal val="#ppt_h"/>
                                          </p:val>
                                        </p:tav>
                                      </p:tavLst>
                                    </p:anim>
                                    <p:animEffect transition="in" filter="fade">
                                      <p:cBhvr>
                                        <p:cTn id="89" dur="500"/>
                                        <p:tgtEl>
                                          <p:spTgt spid="31"/>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11"/>
                                        </p:tgtEl>
                                        <p:attrNameLst>
                                          <p:attrName>style.visibility</p:attrName>
                                        </p:attrNameLst>
                                      </p:cBhvr>
                                      <p:to>
                                        <p:strVal val="visible"/>
                                      </p:to>
                                    </p:set>
                                    <p:anim calcmode="lin" valueType="num">
                                      <p:cBhvr>
                                        <p:cTn id="92" dur="500" fill="hold"/>
                                        <p:tgtEl>
                                          <p:spTgt spid="11"/>
                                        </p:tgtEl>
                                        <p:attrNameLst>
                                          <p:attrName>ppt_w</p:attrName>
                                        </p:attrNameLst>
                                      </p:cBhvr>
                                      <p:tavLst>
                                        <p:tav tm="0">
                                          <p:val>
                                            <p:fltVal val="0"/>
                                          </p:val>
                                        </p:tav>
                                        <p:tav tm="100000">
                                          <p:val>
                                            <p:strVal val="#ppt_w"/>
                                          </p:val>
                                        </p:tav>
                                      </p:tavLst>
                                    </p:anim>
                                    <p:anim calcmode="lin" valueType="num">
                                      <p:cBhvr>
                                        <p:cTn id="93" dur="500" fill="hold"/>
                                        <p:tgtEl>
                                          <p:spTgt spid="11"/>
                                        </p:tgtEl>
                                        <p:attrNameLst>
                                          <p:attrName>ppt_h</p:attrName>
                                        </p:attrNameLst>
                                      </p:cBhvr>
                                      <p:tavLst>
                                        <p:tav tm="0">
                                          <p:val>
                                            <p:fltVal val="0"/>
                                          </p:val>
                                        </p:tav>
                                        <p:tav tm="100000">
                                          <p:val>
                                            <p:strVal val="#ppt_h"/>
                                          </p:val>
                                        </p:tav>
                                      </p:tavLst>
                                    </p:anim>
                                    <p:animEffect transition="in" filter="fade">
                                      <p:cBhvr>
                                        <p:cTn id="94" dur="500"/>
                                        <p:tgtEl>
                                          <p:spTgt spid="11"/>
                                        </p:tgtEl>
                                      </p:cBhvr>
                                    </p:animEffect>
                                  </p:childTnLst>
                                </p:cTn>
                              </p:par>
                            </p:childTnLst>
                          </p:cTn>
                        </p:par>
                        <p:par>
                          <p:cTn id="95" fill="hold">
                            <p:stCondLst>
                              <p:cond delay="500"/>
                            </p:stCondLst>
                            <p:childTnLst>
                              <p:par>
                                <p:cTn id="96" presetID="1" presetClass="exit" presetSubtype="0" fill="hold" nodeType="afterEffect">
                                  <p:stCondLst>
                                    <p:cond delay="3000"/>
                                  </p:stCondLst>
                                  <p:childTnLst>
                                    <p:set>
                                      <p:cBhvr>
                                        <p:cTn id="97" dur="1" fill="hold">
                                          <p:stCondLst>
                                            <p:cond delay="0"/>
                                          </p:stCondLst>
                                        </p:cTn>
                                        <p:tgtEl>
                                          <p:spTgt spid="31"/>
                                        </p:tgtEl>
                                        <p:attrNameLst>
                                          <p:attrName>style.visibility</p:attrName>
                                        </p:attrNameLst>
                                      </p:cBhvr>
                                      <p:to>
                                        <p:strVal val="hidden"/>
                                      </p:to>
                                    </p:set>
                                  </p:childTnLst>
                                </p:cTn>
                              </p:par>
                              <p:par>
                                <p:cTn id="98" presetID="1" presetClass="exit" presetSubtype="0" fill="hold" grpId="1" nodeType="withEffect">
                                  <p:stCondLst>
                                    <p:cond delay="3000"/>
                                  </p:stCondLst>
                                  <p:childTnLst>
                                    <p:set>
                                      <p:cBhvr>
                                        <p:cTn id="99" dur="1" fill="hold">
                                          <p:stCondLst>
                                            <p:cond delay="0"/>
                                          </p:stCondLst>
                                        </p:cTn>
                                        <p:tgtEl>
                                          <p:spTgt spid="11"/>
                                        </p:tgtEl>
                                        <p:attrNameLst>
                                          <p:attrName>style.visibility</p:attrName>
                                        </p:attrNameLst>
                                      </p:cBhvr>
                                      <p:to>
                                        <p:strVal val="hidden"/>
                                      </p:to>
                                    </p:set>
                                  </p:childTnLst>
                                </p:cTn>
                              </p:par>
                            </p:childTnLst>
                          </p:cTn>
                        </p:par>
                      </p:childTnLst>
                    </p:cTn>
                  </p:par>
                  <p:par>
                    <p:cTn id="100" fill="hold">
                      <p:stCondLst>
                        <p:cond delay="indefinite"/>
                      </p:stCondLst>
                      <p:childTnLst>
                        <p:par>
                          <p:cTn id="101" fill="hold">
                            <p:stCondLst>
                              <p:cond delay="0"/>
                            </p:stCondLst>
                            <p:childTnLst>
                              <p:par>
                                <p:cTn id="102" presetID="53" presetClass="entr" presetSubtype="16" fill="hold" grpId="0" nodeType="clickEffect">
                                  <p:stCondLst>
                                    <p:cond delay="0"/>
                                  </p:stCondLst>
                                  <p:childTnLst>
                                    <p:set>
                                      <p:cBhvr>
                                        <p:cTn id="103" dur="1" fill="hold">
                                          <p:stCondLst>
                                            <p:cond delay="0"/>
                                          </p:stCondLst>
                                        </p:cTn>
                                        <p:tgtEl>
                                          <p:spTgt spid="12"/>
                                        </p:tgtEl>
                                        <p:attrNameLst>
                                          <p:attrName>style.visibility</p:attrName>
                                        </p:attrNameLst>
                                      </p:cBhvr>
                                      <p:to>
                                        <p:strVal val="visible"/>
                                      </p:to>
                                    </p:set>
                                    <p:anim calcmode="lin" valueType="num">
                                      <p:cBhvr>
                                        <p:cTn id="104" dur="500" fill="hold"/>
                                        <p:tgtEl>
                                          <p:spTgt spid="12"/>
                                        </p:tgtEl>
                                        <p:attrNameLst>
                                          <p:attrName>ppt_w</p:attrName>
                                        </p:attrNameLst>
                                      </p:cBhvr>
                                      <p:tavLst>
                                        <p:tav tm="0">
                                          <p:val>
                                            <p:fltVal val="0"/>
                                          </p:val>
                                        </p:tav>
                                        <p:tav tm="100000">
                                          <p:val>
                                            <p:strVal val="#ppt_w"/>
                                          </p:val>
                                        </p:tav>
                                      </p:tavLst>
                                    </p:anim>
                                    <p:anim calcmode="lin" valueType="num">
                                      <p:cBhvr>
                                        <p:cTn id="105" dur="500" fill="hold"/>
                                        <p:tgtEl>
                                          <p:spTgt spid="12"/>
                                        </p:tgtEl>
                                        <p:attrNameLst>
                                          <p:attrName>ppt_h</p:attrName>
                                        </p:attrNameLst>
                                      </p:cBhvr>
                                      <p:tavLst>
                                        <p:tav tm="0">
                                          <p:val>
                                            <p:fltVal val="0"/>
                                          </p:val>
                                        </p:tav>
                                        <p:tav tm="100000">
                                          <p:val>
                                            <p:strVal val="#ppt_h"/>
                                          </p:val>
                                        </p:tav>
                                      </p:tavLst>
                                    </p:anim>
                                    <p:animEffect transition="in" filter="fade">
                                      <p:cBhvr>
                                        <p:cTn id="106" dur="500"/>
                                        <p:tgtEl>
                                          <p:spTgt spid="12"/>
                                        </p:tgtEl>
                                      </p:cBhvr>
                                    </p:animEffect>
                                  </p:childTnLst>
                                </p:cTn>
                              </p:par>
                              <p:par>
                                <p:cTn id="107" presetID="53" presetClass="entr" presetSubtype="16" fill="hold" nodeType="withEffect">
                                  <p:stCondLst>
                                    <p:cond delay="0"/>
                                  </p:stCondLst>
                                  <p:childTnLst>
                                    <p:set>
                                      <p:cBhvr>
                                        <p:cTn id="108" dur="1" fill="hold">
                                          <p:stCondLst>
                                            <p:cond delay="0"/>
                                          </p:stCondLst>
                                        </p:cTn>
                                        <p:tgtEl>
                                          <p:spTgt spid="11269"/>
                                        </p:tgtEl>
                                        <p:attrNameLst>
                                          <p:attrName>style.visibility</p:attrName>
                                        </p:attrNameLst>
                                      </p:cBhvr>
                                      <p:to>
                                        <p:strVal val="visible"/>
                                      </p:to>
                                    </p:set>
                                    <p:anim calcmode="lin" valueType="num">
                                      <p:cBhvr>
                                        <p:cTn id="109" dur="500" fill="hold"/>
                                        <p:tgtEl>
                                          <p:spTgt spid="11269"/>
                                        </p:tgtEl>
                                        <p:attrNameLst>
                                          <p:attrName>ppt_w</p:attrName>
                                        </p:attrNameLst>
                                      </p:cBhvr>
                                      <p:tavLst>
                                        <p:tav tm="0">
                                          <p:val>
                                            <p:fltVal val="0"/>
                                          </p:val>
                                        </p:tav>
                                        <p:tav tm="100000">
                                          <p:val>
                                            <p:strVal val="#ppt_w"/>
                                          </p:val>
                                        </p:tav>
                                      </p:tavLst>
                                    </p:anim>
                                    <p:anim calcmode="lin" valueType="num">
                                      <p:cBhvr>
                                        <p:cTn id="110" dur="500" fill="hold"/>
                                        <p:tgtEl>
                                          <p:spTgt spid="11269"/>
                                        </p:tgtEl>
                                        <p:attrNameLst>
                                          <p:attrName>ppt_h</p:attrName>
                                        </p:attrNameLst>
                                      </p:cBhvr>
                                      <p:tavLst>
                                        <p:tav tm="0">
                                          <p:val>
                                            <p:fltVal val="0"/>
                                          </p:val>
                                        </p:tav>
                                        <p:tav tm="100000">
                                          <p:val>
                                            <p:strVal val="#ppt_h"/>
                                          </p:val>
                                        </p:tav>
                                      </p:tavLst>
                                    </p:anim>
                                    <p:animEffect transition="in" filter="fade">
                                      <p:cBhvr>
                                        <p:cTn id="111" dur="500"/>
                                        <p:tgtEl>
                                          <p:spTgt spid="11269"/>
                                        </p:tgtEl>
                                      </p:cBhvr>
                                    </p:animEffect>
                                  </p:childTnLst>
                                </p:cTn>
                              </p:par>
                            </p:childTnLst>
                          </p:cTn>
                        </p:par>
                        <p:par>
                          <p:cTn id="112" fill="hold">
                            <p:stCondLst>
                              <p:cond delay="500"/>
                            </p:stCondLst>
                            <p:childTnLst>
                              <p:par>
                                <p:cTn id="113" presetID="1" presetClass="exit" presetSubtype="0" fill="hold" grpId="1" nodeType="afterEffect">
                                  <p:stCondLst>
                                    <p:cond delay="2500"/>
                                  </p:stCondLst>
                                  <p:childTnLst>
                                    <p:set>
                                      <p:cBhvr>
                                        <p:cTn id="114" dur="1" fill="hold">
                                          <p:stCondLst>
                                            <p:cond delay="0"/>
                                          </p:stCondLst>
                                        </p:cTn>
                                        <p:tgtEl>
                                          <p:spTgt spid="12"/>
                                        </p:tgtEl>
                                        <p:attrNameLst>
                                          <p:attrName>style.visibility</p:attrName>
                                        </p:attrNameLst>
                                      </p:cBhvr>
                                      <p:to>
                                        <p:strVal val="hidden"/>
                                      </p:to>
                                    </p:set>
                                  </p:childTnLst>
                                </p:cTn>
                              </p:par>
                              <p:par>
                                <p:cTn id="115" presetID="1" presetClass="exit" presetSubtype="0" fill="hold" nodeType="withEffect">
                                  <p:stCondLst>
                                    <p:cond delay="2500"/>
                                  </p:stCondLst>
                                  <p:childTnLst>
                                    <p:set>
                                      <p:cBhvr>
                                        <p:cTn id="116" dur="1" fill="hold">
                                          <p:stCondLst>
                                            <p:cond delay="0"/>
                                          </p:stCondLst>
                                        </p:cTn>
                                        <p:tgtEl>
                                          <p:spTgt spid="11269"/>
                                        </p:tgtEl>
                                        <p:attrNameLst>
                                          <p:attrName>style.visibility</p:attrName>
                                        </p:attrNameLst>
                                      </p:cBhvr>
                                      <p:to>
                                        <p:strVal val="hidden"/>
                                      </p:to>
                                    </p:set>
                                  </p:childTnLst>
                                </p:cTn>
                              </p:par>
                            </p:childTnLst>
                          </p:cTn>
                        </p:par>
                      </p:childTnLst>
                    </p:cTn>
                  </p:par>
                  <p:par>
                    <p:cTn id="117" fill="hold">
                      <p:stCondLst>
                        <p:cond delay="indefinite"/>
                      </p:stCondLst>
                      <p:childTnLst>
                        <p:par>
                          <p:cTn id="118" fill="hold">
                            <p:stCondLst>
                              <p:cond delay="0"/>
                            </p:stCondLst>
                            <p:childTnLst>
                              <p:par>
                                <p:cTn id="119" presetID="53" presetClass="entr" presetSubtype="16" fill="hold" grpId="0" nodeType="clickEffect">
                                  <p:stCondLst>
                                    <p:cond delay="0"/>
                                  </p:stCondLst>
                                  <p:childTnLst>
                                    <p:set>
                                      <p:cBhvr>
                                        <p:cTn id="120" dur="1" fill="hold">
                                          <p:stCondLst>
                                            <p:cond delay="0"/>
                                          </p:stCondLst>
                                        </p:cTn>
                                        <p:tgtEl>
                                          <p:spTgt spid="13"/>
                                        </p:tgtEl>
                                        <p:attrNameLst>
                                          <p:attrName>style.visibility</p:attrName>
                                        </p:attrNameLst>
                                      </p:cBhvr>
                                      <p:to>
                                        <p:strVal val="visible"/>
                                      </p:to>
                                    </p:set>
                                    <p:anim calcmode="lin" valueType="num">
                                      <p:cBhvr>
                                        <p:cTn id="121" dur="500" fill="hold"/>
                                        <p:tgtEl>
                                          <p:spTgt spid="13"/>
                                        </p:tgtEl>
                                        <p:attrNameLst>
                                          <p:attrName>ppt_w</p:attrName>
                                        </p:attrNameLst>
                                      </p:cBhvr>
                                      <p:tavLst>
                                        <p:tav tm="0">
                                          <p:val>
                                            <p:fltVal val="0"/>
                                          </p:val>
                                        </p:tav>
                                        <p:tav tm="100000">
                                          <p:val>
                                            <p:strVal val="#ppt_w"/>
                                          </p:val>
                                        </p:tav>
                                      </p:tavLst>
                                    </p:anim>
                                    <p:anim calcmode="lin" valueType="num">
                                      <p:cBhvr>
                                        <p:cTn id="122" dur="500" fill="hold"/>
                                        <p:tgtEl>
                                          <p:spTgt spid="13"/>
                                        </p:tgtEl>
                                        <p:attrNameLst>
                                          <p:attrName>ppt_h</p:attrName>
                                        </p:attrNameLst>
                                      </p:cBhvr>
                                      <p:tavLst>
                                        <p:tav tm="0">
                                          <p:val>
                                            <p:fltVal val="0"/>
                                          </p:val>
                                        </p:tav>
                                        <p:tav tm="100000">
                                          <p:val>
                                            <p:strVal val="#ppt_h"/>
                                          </p:val>
                                        </p:tav>
                                      </p:tavLst>
                                    </p:anim>
                                    <p:animEffect transition="in" filter="fade">
                                      <p:cBhvr>
                                        <p:cTn id="123" dur="500"/>
                                        <p:tgtEl>
                                          <p:spTgt spid="13"/>
                                        </p:tgtEl>
                                      </p:cBhvr>
                                    </p:animEffect>
                                  </p:childTnLst>
                                </p:cTn>
                              </p:par>
                              <p:par>
                                <p:cTn id="124" presetID="53" presetClass="entr" presetSubtype="16" fill="hold" nodeType="withEffect">
                                  <p:stCondLst>
                                    <p:cond delay="0"/>
                                  </p:stCondLst>
                                  <p:childTnLst>
                                    <p:set>
                                      <p:cBhvr>
                                        <p:cTn id="125" dur="1" fill="hold">
                                          <p:stCondLst>
                                            <p:cond delay="0"/>
                                          </p:stCondLst>
                                        </p:cTn>
                                        <p:tgtEl>
                                          <p:spTgt spid="11271"/>
                                        </p:tgtEl>
                                        <p:attrNameLst>
                                          <p:attrName>style.visibility</p:attrName>
                                        </p:attrNameLst>
                                      </p:cBhvr>
                                      <p:to>
                                        <p:strVal val="visible"/>
                                      </p:to>
                                    </p:set>
                                    <p:anim calcmode="lin" valueType="num">
                                      <p:cBhvr>
                                        <p:cTn id="126" dur="500" fill="hold"/>
                                        <p:tgtEl>
                                          <p:spTgt spid="11271"/>
                                        </p:tgtEl>
                                        <p:attrNameLst>
                                          <p:attrName>ppt_w</p:attrName>
                                        </p:attrNameLst>
                                      </p:cBhvr>
                                      <p:tavLst>
                                        <p:tav tm="0">
                                          <p:val>
                                            <p:fltVal val="0"/>
                                          </p:val>
                                        </p:tav>
                                        <p:tav tm="100000">
                                          <p:val>
                                            <p:strVal val="#ppt_w"/>
                                          </p:val>
                                        </p:tav>
                                      </p:tavLst>
                                    </p:anim>
                                    <p:anim calcmode="lin" valueType="num">
                                      <p:cBhvr>
                                        <p:cTn id="127" dur="500" fill="hold"/>
                                        <p:tgtEl>
                                          <p:spTgt spid="11271"/>
                                        </p:tgtEl>
                                        <p:attrNameLst>
                                          <p:attrName>ppt_h</p:attrName>
                                        </p:attrNameLst>
                                      </p:cBhvr>
                                      <p:tavLst>
                                        <p:tav tm="0">
                                          <p:val>
                                            <p:fltVal val="0"/>
                                          </p:val>
                                        </p:tav>
                                        <p:tav tm="100000">
                                          <p:val>
                                            <p:strVal val="#ppt_h"/>
                                          </p:val>
                                        </p:tav>
                                      </p:tavLst>
                                    </p:anim>
                                    <p:animEffect transition="in" filter="fade">
                                      <p:cBhvr>
                                        <p:cTn id="128" dur="500"/>
                                        <p:tgtEl>
                                          <p:spTgt spid="11271"/>
                                        </p:tgtEl>
                                      </p:cBhvr>
                                    </p:animEffect>
                                  </p:childTnLst>
                                </p:cTn>
                              </p:par>
                            </p:childTnLst>
                          </p:cTn>
                        </p:par>
                        <p:par>
                          <p:cTn id="129" fill="hold">
                            <p:stCondLst>
                              <p:cond delay="500"/>
                            </p:stCondLst>
                            <p:childTnLst>
                              <p:par>
                                <p:cTn id="130" presetID="1" presetClass="exit" presetSubtype="0" fill="hold" grpId="1" nodeType="afterEffect">
                                  <p:stCondLst>
                                    <p:cond delay="2500"/>
                                  </p:stCondLst>
                                  <p:childTnLst>
                                    <p:set>
                                      <p:cBhvr>
                                        <p:cTn id="131" dur="1" fill="hold">
                                          <p:stCondLst>
                                            <p:cond delay="0"/>
                                          </p:stCondLst>
                                        </p:cTn>
                                        <p:tgtEl>
                                          <p:spTgt spid="13"/>
                                        </p:tgtEl>
                                        <p:attrNameLst>
                                          <p:attrName>style.visibility</p:attrName>
                                        </p:attrNameLst>
                                      </p:cBhvr>
                                      <p:to>
                                        <p:strVal val="hidden"/>
                                      </p:to>
                                    </p:set>
                                  </p:childTnLst>
                                </p:cTn>
                              </p:par>
                              <p:par>
                                <p:cTn id="132" presetID="1" presetClass="exit" presetSubtype="0" fill="hold" nodeType="withEffect">
                                  <p:stCondLst>
                                    <p:cond delay="2500"/>
                                  </p:stCondLst>
                                  <p:childTnLst>
                                    <p:set>
                                      <p:cBhvr>
                                        <p:cTn id="133" dur="1" fill="hold">
                                          <p:stCondLst>
                                            <p:cond delay="0"/>
                                          </p:stCondLst>
                                        </p:cTn>
                                        <p:tgtEl>
                                          <p:spTgt spid="11271"/>
                                        </p:tgtEl>
                                        <p:attrNameLst>
                                          <p:attrName>style.visibility</p:attrName>
                                        </p:attrNameLst>
                                      </p:cBhvr>
                                      <p:to>
                                        <p:strVal val="hidden"/>
                                      </p:to>
                                    </p:set>
                                  </p:childTnLst>
                                </p:cTn>
                              </p:par>
                            </p:childTnLst>
                          </p:cTn>
                        </p:par>
                      </p:childTnLst>
                    </p:cTn>
                  </p:par>
                  <p:par>
                    <p:cTn id="134" fill="hold">
                      <p:stCondLst>
                        <p:cond delay="indefinite"/>
                      </p:stCondLst>
                      <p:childTnLst>
                        <p:par>
                          <p:cTn id="135" fill="hold">
                            <p:stCondLst>
                              <p:cond delay="0"/>
                            </p:stCondLst>
                            <p:childTnLst>
                              <p:par>
                                <p:cTn id="136" presetID="53" presetClass="entr" presetSubtype="16" fill="hold" grpId="0" nodeType="clickEffect">
                                  <p:stCondLst>
                                    <p:cond delay="0"/>
                                  </p:stCondLst>
                                  <p:childTnLst>
                                    <p:set>
                                      <p:cBhvr>
                                        <p:cTn id="137" dur="1" fill="hold">
                                          <p:stCondLst>
                                            <p:cond delay="0"/>
                                          </p:stCondLst>
                                        </p:cTn>
                                        <p:tgtEl>
                                          <p:spTgt spid="14"/>
                                        </p:tgtEl>
                                        <p:attrNameLst>
                                          <p:attrName>style.visibility</p:attrName>
                                        </p:attrNameLst>
                                      </p:cBhvr>
                                      <p:to>
                                        <p:strVal val="visible"/>
                                      </p:to>
                                    </p:set>
                                    <p:anim calcmode="lin" valueType="num">
                                      <p:cBhvr>
                                        <p:cTn id="138" dur="500" fill="hold"/>
                                        <p:tgtEl>
                                          <p:spTgt spid="14"/>
                                        </p:tgtEl>
                                        <p:attrNameLst>
                                          <p:attrName>ppt_w</p:attrName>
                                        </p:attrNameLst>
                                      </p:cBhvr>
                                      <p:tavLst>
                                        <p:tav tm="0">
                                          <p:val>
                                            <p:fltVal val="0"/>
                                          </p:val>
                                        </p:tav>
                                        <p:tav tm="100000">
                                          <p:val>
                                            <p:strVal val="#ppt_w"/>
                                          </p:val>
                                        </p:tav>
                                      </p:tavLst>
                                    </p:anim>
                                    <p:anim calcmode="lin" valueType="num">
                                      <p:cBhvr>
                                        <p:cTn id="139" dur="500" fill="hold"/>
                                        <p:tgtEl>
                                          <p:spTgt spid="14"/>
                                        </p:tgtEl>
                                        <p:attrNameLst>
                                          <p:attrName>ppt_h</p:attrName>
                                        </p:attrNameLst>
                                      </p:cBhvr>
                                      <p:tavLst>
                                        <p:tav tm="0">
                                          <p:val>
                                            <p:fltVal val="0"/>
                                          </p:val>
                                        </p:tav>
                                        <p:tav tm="100000">
                                          <p:val>
                                            <p:strVal val="#ppt_h"/>
                                          </p:val>
                                        </p:tav>
                                      </p:tavLst>
                                    </p:anim>
                                    <p:animEffect transition="in" filter="fade">
                                      <p:cBhvr>
                                        <p:cTn id="140" dur="500"/>
                                        <p:tgtEl>
                                          <p:spTgt spid="14"/>
                                        </p:tgtEl>
                                      </p:cBhvr>
                                    </p:animEffect>
                                  </p:childTnLst>
                                </p:cTn>
                              </p:par>
                              <p:par>
                                <p:cTn id="141" presetID="53" presetClass="entr" presetSubtype="16" fill="hold" grpId="0" nodeType="withEffect">
                                  <p:stCondLst>
                                    <p:cond delay="0"/>
                                  </p:stCondLst>
                                  <p:childTnLst>
                                    <p:set>
                                      <p:cBhvr>
                                        <p:cTn id="142" dur="1" fill="hold">
                                          <p:stCondLst>
                                            <p:cond delay="0"/>
                                          </p:stCondLst>
                                        </p:cTn>
                                        <p:tgtEl>
                                          <p:spTgt spid="16"/>
                                        </p:tgtEl>
                                        <p:attrNameLst>
                                          <p:attrName>style.visibility</p:attrName>
                                        </p:attrNameLst>
                                      </p:cBhvr>
                                      <p:to>
                                        <p:strVal val="visible"/>
                                      </p:to>
                                    </p:set>
                                    <p:anim calcmode="lin" valueType="num">
                                      <p:cBhvr>
                                        <p:cTn id="143" dur="500" fill="hold"/>
                                        <p:tgtEl>
                                          <p:spTgt spid="16"/>
                                        </p:tgtEl>
                                        <p:attrNameLst>
                                          <p:attrName>ppt_w</p:attrName>
                                        </p:attrNameLst>
                                      </p:cBhvr>
                                      <p:tavLst>
                                        <p:tav tm="0">
                                          <p:val>
                                            <p:fltVal val="0"/>
                                          </p:val>
                                        </p:tav>
                                        <p:tav tm="100000">
                                          <p:val>
                                            <p:strVal val="#ppt_w"/>
                                          </p:val>
                                        </p:tav>
                                      </p:tavLst>
                                    </p:anim>
                                    <p:anim calcmode="lin" valueType="num">
                                      <p:cBhvr>
                                        <p:cTn id="144" dur="500" fill="hold"/>
                                        <p:tgtEl>
                                          <p:spTgt spid="16"/>
                                        </p:tgtEl>
                                        <p:attrNameLst>
                                          <p:attrName>ppt_h</p:attrName>
                                        </p:attrNameLst>
                                      </p:cBhvr>
                                      <p:tavLst>
                                        <p:tav tm="0">
                                          <p:val>
                                            <p:fltVal val="0"/>
                                          </p:val>
                                        </p:tav>
                                        <p:tav tm="100000">
                                          <p:val>
                                            <p:strVal val="#ppt_h"/>
                                          </p:val>
                                        </p:tav>
                                      </p:tavLst>
                                    </p:anim>
                                    <p:animEffect transition="in" filter="fade">
                                      <p:cBhvr>
                                        <p:cTn id="145" dur="500"/>
                                        <p:tgtEl>
                                          <p:spTgt spid="16"/>
                                        </p:tgtEl>
                                      </p:cBhvr>
                                    </p:animEffect>
                                  </p:childTnLst>
                                </p:cTn>
                              </p:par>
                              <p:par>
                                <p:cTn id="146" presetID="53" presetClass="entr" presetSubtype="16" fill="hold" nodeType="withEffect">
                                  <p:stCondLst>
                                    <p:cond delay="0"/>
                                  </p:stCondLst>
                                  <p:childTnLst>
                                    <p:set>
                                      <p:cBhvr>
                                        <p:cTn id="147" dur="1" fill="hold">
                                          <p:stCondLst>
                                            <p:cond delay="0"/>
                                          </p:stCondLst>
                                        </p:cTn>
                                        <p:tgtEl>
                                          <p:spTgt spid="19"/>
                                        </p:tgtEl>
                                        <p:attrNameLst>
                                          <p:attrName>style.visibility</p:attrName>
                                        </p:attrNameLst>
                                      </p:cBhvr>
                                      <p:to>
                                        <p:strVal val="visible"/>
                                      </p:to>
                                    </p:set>
                                    <p:anim calcmode="lin" valueType="num">
                                      <p:cBhvr>
                                        <p:cTn id="148" dur="500" fill="hold"/>
                                        <p:tgtEl>
                                          <p:spTgt spid="19"/>
                                        </p:tgtEl>
                                        <p:attrNameLst>
                                          <p:attrName>ppt_w</p:attrName>
                                        </p:attrNameLst>
                                      </p:cBhvr>
                                      <p:tavLst>
                                        <p:tav tm="0">
                                          <p:val>
                                            <p:fltVal val="0"/>
                                          </p:val>
                                        </p:tav>
                                        <p:tav tm="100000">
                                          <p:val>
                                            <p:strVal val="#ppt_w"/>
                                          </p:val>
                                        </p:tav>
                                      </p:tavLst>
                                    </p:anim>
                                    <p:anim calcmode="lin" valueType="num">
                                      <p:cBhvr>
                                        <p:cTn id="149" dur="500" fill="hold"/>
                                        <p:tgtEl>
                                          <p:spTgt spid="19"/>
                                        </p:tgtEl>
                                        <p:attrNameLst>
                                          <p:attrName>ppt_h</p:attrName>
                                        </p:attrNameLst>
                                      </p:cBhvr>
                                      <p:tavLst>
                                        <p:tav tm="0">
                                          <p:val>
                                            <p:fltVal val="0"/>
                                          </p:val>
                                        </p:tav>
                                        <p:tav tm="100000">
                                          <p:val>
                                            <p:strVal val="#ppt_h"/>
                                          </p:val>
                                        </p:tav>
                                      </p:tavLst>
                                    </p:anim>
                                    <p:animEffect transition="in" filter="fade">
                                      <p:cBhvr>
                                        <p:cTn id="15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3" grpId="0" animBg="1"/>
      <p:bldP spid="3" grpId="1" animBg="1"/>
      <p:bldP spid="4" grpId="0" animBg="1"/>
      <p:bldP spid="4" grpId="1" animBg="1"/>
      <p:bldP spid="5" grpId="0" animBg="1"/>
      <p:bldP spid="5" grpId="1" animBg="1"/>
      <p:bldP spid="10" grpId="0" animBg="1"/>
      <p:bldP spid="10" grpId="1" animBg="1"/>
      <p:bldP spid="12" grpId="0" animBg="1"/>
      <p:bldP spid="12" grpId="1" animBg="1"/>
      <p:bldP spid="13" grpId="0" animBg="1"/>
      <p:bldP spid="13" grpId="1" animBg="1"/>
      <p:bldP spid="14" grpId="0" animBg="1"/>
      <p:bldP spid="18" grpId="0" animBg="1"/>
      <p:bldP spid="18" grpId="1" animBg="1"/>
      <p:bldP spid="16" grpId="0" animBg="1"/>
      <p:bldP spid="11" grpId="0" animBg="1"/>
      <p:bldP spid="11"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smtClean="0"/>
              <a:t>Step 3. Execute the Experiment</a:t>
            </a:r>
            <a:endParaRPr lang="fr-FR" dirty="0" smtClean="0"/>
          </a:p>
        </p:txBody>
      </p:sp>
      <p:sp>
        <p:nvSpPr>
          <p:cNvPr id="6"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err="1" smtClean="0"/>
              <a:t>BonFIRE</a:t>
            </a:r>
            <a:r>
              <a:rPr lang="en-US" dirty="0" smtClean="0"/>
              <a:t> D5.2.5</a:t>
            </a:r>
            <a:endParaRPr lang="en-GB" dirty="0" smtClean="0"/>
          </a:p>
        </p:txBody>
      </p:sp>
      <p:sp>
        <p:nvSpPr>
          <p:cNvPr id="7" name="Content Placeholder 1"/>
          <p:cNvSpPr>
            <a:spLocks noGrp="1"/>
          </p:cNvSpPr>
          <p:nvPr>
            <p:ph idx="1"/>
          </p:nvPr>
        </p:nvSpPr>
        <p:spPr>
          <a:xfrm>
            <a:off x="704850" y="1225550"/>
            <a:ext cx="7772400" cy="4572000"/>
          </a:xfrm>
        </p:spPr>
        <p:txBody>
          <a:bodyPr/>
          <a:lstStyle/>
          <a:p>
            <a:pPr>
              <a:buNone/>
            </a:pPr>
            <a:r>
              <a:rPr lang="en-GB" dirty="0" smtClean="0">
                <a:solidFill>
                  <a:srgbClr val="C00000"/>
                </a:solidFill>
                <a:latin typeface="+mn-lt"/>
              </a:rPr>
              <a:t>Execute the Managed Experiment with Experiment Agent: </a:t>
            </a:r>
            <a:endParaRPr lang="en-GB" dirty="0">
              <a:solidFill>
                <a:srgbClr val="C00000"/>
              </a:solidFill>
              <a:latin typeface="+mn-lt"/>
            </a:endParaRPr>
          </a:p>
          <a:p>
            <a:pPr lvl="1"/>
            <a:r>
              <a:rPr lang="en-GB" dirty="0" smtClean="0">
                <a:latin typeface="+mn-lt"/>
              </a:rPr>
              <a:t>Python program</a:t>
            </a:r>
          </a:p>
          <a:p>
            <a:pPr lvl="1"/>
            <a:r>
              <a:rPr lang="en-GB" dirty="0" smtClean="0">
                <a:latin typeface="+mn-lt"/>
              </a:rPr>
              <a:t>It deploys Experiment using </a:t>
            </a:r>
            <a:r>
              <a:rPr lang="en-GB" dirty="0" err="1" smtClean="0">
                <a:solidFill>
                  <a:srgbClr val="6699FF"/>
                </a:solidFill>
                <a:latin typeface="+mn-lt"/>
              </a:rPr>
              <a:t>BonFIRE</a:t>
            </a:r>
            <a:r>
              <a:rPr lang="en-GB" dirty="0" smtClean="0">
                <a:solidFill>
                  <a:srgbClr val="6699FF"/>
                </a:solidFill>
                <a:latin typeface="+mn-lt"/>
              </a:rPr>
              <a:t> Experiment Manager</a:t>
            </a:r>
          </a:p>
          <a:p>
            <a:pPr lvl="1"/>
            <a:r>
              <a:rPr lang="en-GB" dirty="0" smtClean="0">
                <a:latin typeface="+mn-lt"/>
              </a:rPr>
              <a:t>Checks status of the deployment</a:t>
            </a:r>
          </a:p>
          <a:p>
            <a:pPr lvl="1"/>
            <a:r>
              <a:rPr lang="en-GB" dirty="0" smtClean="0">
                <a:latin typeface="+mn-lt"/>
              </a:rPr>
              <a:t>Checks VMs are ready</a:t>
            </a:r>
          </a:p>
          <a:p>
            <a:pPr lvl="1"/>
            <a:r>
              <a:rPr lang="en-GB" dirty="0" smtClean="0">
                <a:latin typeface="+mn-lt"/>
              </a:rPr>
              <a:t>Checks OGS is running</a:t>
            </a:r>
          </a:p>
          <a:p>
            <a:pPr lvl="1"/>
            <a:r>
              <a:rPr lang="en-GB" dirty="0" smtClean="0">
                <a:latin typeface="+mn-lt"/>
              </a:rPr>
              <a:t>Records time measurements</a:t>
            </a:r>
          </a:p>
          <a:p>
            <a:pPr lvl="1"/>
            <a:r>
              <a:rPr lang="en-GB" dirty="0" smtClean="0">
                <a:latin typeface="+mn-lt"/>
              </a:rPr>
              <a:t>Deletes experiment</a:t>
            </a:r>
          </a:p>
          <a:p>
            <a:pPr lvl="1"/>
            <a:r>
              <a:rPr lang="en-GB" dirty="0" smtClean="0">
                <a:latin typeface="+mn-lt"/>
              </a:rPr>
              <a:t>Saves data</a:t>
            </a:r>
            <a:endParaRPr lang="en-GB" sz="1600" dirty="0" smtClean="0">
              <a:latin typeface="+mn-lt"/>
            </a:endParaRPr>
          </a:p>
          <a:p>
            <a:pPr marL="342900" lvl="1" indent="-342900">
              <a:buNone/>
            </a:pPr>
            <a:r>
              <a:rPr lang="en-GB" sz="2200" dirty="0">
                <a:solidFill>
                  <a:srgbClr val="C00000"/>
                </a:solidFill>
                <a:latin typeface="+mn-lt"/>
                <a:ea typeface="+mn-ea"/>
                <a:cs typeface="+mn-cs"/>
              </a:rPr>
              <a:t>Steps</a:t>
            </a:r>
          </a:p>
          <a:p>
            <a:pPr lvl="1">
              <a:buFontTx/>
              <a:buChar char="–"/>
            </a:pPr>
            <a:r>
              <a:rPr lang="en-GB" dirty="0">
                <a:latin typeface="+mn-lt"/>
              </a:rPr>
              <a:t>Go to directory </a:t>
            </a:r>
            <a:r>
              <a:rPr lang="en-GB" i="1" dirty="0" err="1">
                <a:latin typeface="+mn-lt"/>
              </a:rPr>
              <a:t>bonfiredemokit</a:t>
            </a:r>
            <a:r>
              <a:rPr lang="en-GB" i="1" dirty="0">
                <a:latin typeface="+mn-lt"/>
              </a:rPr>
              <a:t>/</a:t>
            </a:r>
            <a:r>
              <a:rPr lang="en-GB" i="1" dirty="0" err="1">
                <a:latin typeface="+mn-lt"/>
              </a:rPr>
              <a:t>ea</a:t>
            </a:r>
            <a:endParaRPr lang="en-GB" i="1" dirty="0">
              <a:latin typeface="+mn-lt"/>
            </a:endParaRPr>
          </a:p>
          <a:p>
            <a:pPr lvl="1">
              <a:buFontTx/>
              <a:buChar char="–"/>
            </a:pPr>
            <a:r>
              <a:rPr lang="en-GB" dirty="0">
                <a:latin typeface="+mn-lt"/>
              </a:rPr>
              <a:t>Execute:</a:t>
            </a:r>
          </a:p>
          <a:p>
            <a:pPr marL="0" lvl="1" indent="0">
              <a:buNone/>
            </a:pPr>
            <a:endParaRPr lang="en-GB" sz="1600" dirty="0"/>
          </a:p>
          <a:p>
            <a:pPr marL="0" lvl="1" indent="0">
              <a:buNone/>
            </a:pPr>
            <a:r>
              <a:rPr lang="en-GB" sz="1600" i="1" dirty="0"/>
              <a:t>	</a:t>
            </a:r>
            <a:r>
              <a:rPr lang="en-GB" sz="1600" i="1" dirty="0" smtClean="0"/>
              <a:t>python submit_file.py </a:t>
            </a:r>
            <a:r>
              <a:rPr lang="en-GB" sz="1600" i="1" dirty="0" err="1" smtClean="0"/>
              <a:t>vcoc.json</a:t>
            </a:r>
            <a:endParaRPr lang="en-GB" sz="1600" dirty="0" smtClean="0">
              <a:latin typeface="+mn-lt"/>
            </a:endParaRPr>
          </a:p>
          <a:p>
            <a:pPr>
              <a:buNone/>
            </a:pPr>
            <a:endParaRPr lang="en-GB" dirty="0" smtClean="0">
              <a:solidFill>
                <a:schemeClr val="tx1"/>
              </a:solidFill>
              <a:latin typeface="+mn-lt"/>
            </a:endParaRPr>
          </a:p>
          <a:p>
            <a:pPr>
              <a:buNone/>
            </a:pPr>
            <a:endParaRPr lang="en-GB" dirty="0">
              <a:solidFill>
                <a:schemeClr val="tx1"/>
              </a:solidFill>
              <a:latin typeface="+mn-lt"/>
            </a:endParaRPr>
          </a:p>
          <a:p>
            <a:pPr>
              <a:buNone/>
            </a:pPr>
            <a:endParaRPr lang="en-GB" dirty="0">
              <a:latin typeface="+mn-lt"/>
            </a:endParaRPr>
          </a:p>
          <a:p>
            <a:pPr>
              <a:buNone/>
            </a:pPr>
            <a:endParaRPr lang="en-GB" dirty="0">
              <a:latin typeface="+mn-lt"/>
            </a:endParaRPr>
          </a:p>
          <a:p>
            <a:pPr>
              <a:buNone/>
            </a:pPr>
            <a:endParaRPr lang="de-DE" dirty="0" smtClean="0">
              <a:latin typeface="+mn-lt"/>
            </a:endParaRPr>
          </a:p>
        </p:txBody>
      </p:sp>
    </p:spTree>
    <p:extLst>
      <p:ext uri="{BB962C8B-B14F-4D97-AF65-F5344CB8AC3E}">
        <p14:creationId xmlns:p14="http://schemas.microsoft.com/office/powerpoint/2010/main" val="147449672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smtClean="0"/>
              <a:t>END</a:t>
            </a:r>
            <a:endParaRPr lang="fr-FR" dirty="0" smtClean="0"/>
          </a:p>
        </p:txBody>
      </p:sp>
      <p:sp>
        <p:nvSpPr>
          <p:cNvPr id="6" name="Footer Placeholder 3"/>
          <p:cNvSpPr>
            <a:spLocks noGrp="1"/>
          </p:cNvSpPr>
          <p:nvPr>
            <p:ph type="ftr" sz="quarter" idx="3"/>
          </p:nvPr>
        </p:nvSpPr>
        <p:spPr bwMode="auto">
          <a:xfrm>
            <a:off x="0" y="6524624"/>
            <a:ext cx="9144000" cy="333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solidFill>
                  <a:schemeClr val="bg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err="1" smtClean="0"/>
              <a:t>BonFIRE</a:t>
            </a:r>
            <a:r>
              <a:rPr lang="en-US" dirty="0" smtClean="0"/>
              <a:t> D5.2.5</a:t>
            </a:r>
            <a:endParaRPr lang="en-GB" dirty="0" smtClean="0"/>
          </a:p>
        </p:txBody>
      </p:sp>
      <p:sp>
        <p:nvSpPr>
          <p:cNvPr id="7" name="Content Placeholder 1"/>
          <p:cNvSpPr>
            <a:spLocks noGrp="1"/>
          </p:cNvSpPr>
          <p:nvPr>
            <p:ph idx="1"/>
          </p:nvPr>
        </p:nvSpPr>
        <p:spPr>
          <a:xfrm>
            <a:off x="704850" y="1225550"/>
            <a:ext cx="7772400" cy="4572000"/>
          </a:xfrm>
        </p:spPr>
        <p:txBody>
          <a:bodyPr/>
          <a:lstStyle/>
          <a:p>
            <a:pPr marL="342900" lvl="1" indent="-342900" algn="ctr">
              <a:buNone/>
            </a:pPr>
            <a:r>
              <a:rPr lang="en-GB" sz="2200" dirty="0" smtClean="0">
                <a:solidFill>
                  <a:srgbClr val="C00000"/>
                </a:solidFill>
                <a:latin typeface="+mn-lt"/>
                <a:ea typeface="+mn-ea"/>
                <a:cs typeface="+mn-cs"/>
              </a:rPr>
              <a:t>CONGRATULATIOS!!!!</a:t>
            </a:r>
          </a:p>
          <a:p>
            <a:pPr marL="342900" lvl="1" indent="-342900" algn="ctr">
              <a:buNone/>
            </a:pPr>
            <a:endParaRPr lang="en-GB" sz="2200" dirty="0">
              <a:solidFill>
                <a:srgbClr val="C00000"/>
              </a:solidFill>
              <a:latin typeface="+mn-lt"/>
              <a:ea typeface="+mn-ea"/>
              <a:cs typeface="+mn-cs"/>
            </a:endParaRPr>
          </a:p>
          <a:p>
            <a:pPr marL="342900" lvl="1" indent="-342900" algn="ctr">
              <a:buNone/>
            </a:pPr>
            <a:r>
              <a:rPr lang="en-GB" sz="2200" dirty="0" smtClean="0">
                <a:solidFill>
                  <a:srgbClr val="C00000"/>
                </a:solidFill>
                <a:latin typeface="+mn-lt"/>
                <a:ea typeface="+mn-ea"/>
                <a:cs typeface="+mn-cs"/>
              </a:rPr>
              <a:t>You have executed your first experiment!!!</a:t>
            </a:r>
          </a:p>
          <a:p>
            <a:pPr marL="342900" lvl="1" indent="-342900">
              <a:buNone/>
            </a:pPr>
            <a:endParaRPr lang="en-GB" sz="2200" dirty="0">
              <a:solidFill>
                <a:srgbClr val="C00000"/>
              </a:solidFill>
              <a:latin typeface="+mn-lt"/>
              <a:ea typeface="+mn-ea"/>
              <a:cs typeface="+mn-cs"/>
            </a:endParaRPr>
          </a:p>
          <a:p>
            <a:pPr marL="342900" lvl="1" indent="-342900">
              <a:buNone/>
            </a:pPr>
            <a:endParaRPr lang="en-GB" sz="2200" dirty="0" smtClean="0">
              <a:solidFill>
                <a:srgbClr val="C00000"/>
              </a:solidFill>
              <a:latin typeface="+mn-lt"/>
              <a:ea typeface="+mn-ea"/>
              <a:cs typeface="+mn-cs"/>
            </a:endParaRPr>
          </a:p>
          <a:p>
            <a:pPr marL="342900" lvl="1" indent="-342900" algn="ctr">
              <a:buNone/>
            </a:pPr>
            <a:r>
              <a:rPr lang="en-GB" sz="2200" dirty="0" smtClean="0">
                <a:solidFill>
                  <a:srgbClr val="6699FF"/>
                </a:solidFill>
                <a:latin typeface="+mn-lt"/>
                <a:ea typeface="+mn-ea"/>
                <a:cs typeface="+mn-cs"/>
              </a:rPr>
              <a:t>Now, explore the scripts to create your own</a:t>
            </a:r>
            <a:endParaRPr lang="en-GB" dirty="0" smtClean="0">
              <a:solidFill>
                <a:schemeClr val="tx1"/>
              </a:solidFill>
              <a:latin typeface="+mn-lt"/>
            </a:endParaRPr>
          </a:p>
          <a:p>
            <a:pPr marL="342900" lvl="1" indent="-342900" algn="ctr">
              <a:buNone/>
            </a:pPr>
            <a:endParaRPr lang="en-GB" sz="2200" dirty="0" smtClean="0">
              <a:solidFill>
                <a:srgbClr val="6699FF"/>
              </a:solidFill>
            </a:endParaRPr>
          </a:p>
          <a:p>
            <a:pPr marL="342900" lvl="1" indent="-342900" algn="ctr">
              <a:buNone/>
            </a:pPr>
            <a:r>
              <a:rPr lang="en-GB" sz="2200" dirty="0" smtClean="0">
                <a:solidFill>
                  <a:srgbClr val="6699FF"/>
                </a:solidFill>
              </a:rPr>
              <a:t>Demo Kit Provided by</a:t>
            </a:r>
            <a:endParaRPr lang="en-GB" sz="2200" dirty="0">
              <a:solidFill>
                <a:srgbClr val="6699FF"/>
              </a:solidFill>
            </a:endParaRPr>
          </a:p>
          <a:p>
            <a:pPr>
              <a:buNone/>
            </a:pPr>
            <a:endParaRPr lang="en-GB" dirty="0">
              <a:solidFill>
                <a:schemeClr val="tx1"/>
              </a:solidFill>
              <a:latin typeface="+mn-lt"/>
            </a:endParaRPr>
          </a:p>
          <a:p>
            <a:pPr>
              <a:buNone/>
            </a:pPr>
            <a:endParaRPr lang="en-GB" dirty="0">
              <a:latin typeface="+mn-lt"/>
            </a:endParaRPr>
          </a:p>
          <a:p>
            <a:pPr>
              <a:buNone/>
            </a:pPr>
            <a:endParaRPr lang="en-GB" dirty="0">
              <a:latin typeface="+mn-lt"/>
            </a:endParaRPr>
          </a:p>
          <a:p>
            <a:pPr>
              <a:buNone/>
            </a:pPr>
            <a:endParaRPr lang="de-DE" dirty="0" smtClean="0">
              <a:latin typeface="+mn-l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0487" y="5180013"/>
            <a:ext cx="1341437" cy="420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342038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idx="4294967295"/>
          </p:nvPr>
        </p:nvSpPr>
        <p:spPr>
          <a:xfrm>
            <a:off x="736600" y="4048125"/>
            <a:ext cx="7772400" cy="1622425"/>
          </a:xfrm>
          <a:noFill/>
        </p:spPr>
        <p:txBody>
          <a:bodyPr/>
          <a:lstStyle/>
          <a:p>
            <a:r>
              <a:rPr lang="en-GB" sz="4000" dirty="0" smtClean="0">
                <a:solidFill>
                  <a:schemeClr val="bg1"/>
                </a:solidFill>
              </a:rPr>
              <a:t>Thank you for your attention</a:t>
            </a:r>
            <a:endParaRPr lang="en-GB" dirty="0" smtClean="0">
              <a:solidFill>
                <a:srgbClr val="0066FF"/>
              </a:solidFill>
            </a:endParaRPr>
          </a:p>
        </p:txBody>
      </p:sp>
    </p:spTree>
    <p:extLst>
      <p:ext uri="{BB962C8B-B14F-4D97-AF65-F5344CB8AC3E}">
        <p14:creationId xmlns:p14="http://schemas.microsoft.com/office/powerpoint/2010/main" val="327011480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theme/theme1.xml><?xml version="1.0" encoding="utf-8"?>
<a:theme xmlns:a="http://schemas.openxmlformats.org/drawingml/2006/main" name="Atos Origin standard presentation v012004">
  <a:themeElements>
    <a:clrScheme name="Atos Origin standard presentation v012004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fontScheme name="Atos Origin standard presentation v01200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Atos Origin standard presentation v012004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tos Origin standard presentation v012004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tos Origin standard presentation v012004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tos Origin standard presentation v012004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tos Origin standard presentation v012004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tos Origin standard presentation v012004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tos Origin standard presentation v012004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2764</TotalTime>
  <Words>1008</Words>
  <Application>Microsoft Office PowerPoint</Application>
  <PresentationFormat>Presentación en pantalla (4:3)</PresentationFormat>
  <Paragraphs>305</Paragraphs>
  <Slides>19</Slides>
  <Notes>19</Notes>
  <HiddenSlides>0</HiddenSlides>
  <MMClips>0</MMClips>
  <ScaleCrop>false</ScaleCrop>
  <HeadingPairs>
    <vt:vector size="4" baseType="variant">
      <vt:variant>
        <vt:lpstr>Tema</vt:lpstr>
      </vt:variant>
      <vt:variant>
        <vt:i4>1</vt:i4>
      </vt:variant>
      <vt:variant>
        <vt:lpstr>Títulos de diapositiva</vt:lpstr>
      </vt:variant>
      <vt:variant>
        <vt:i4>19</vt:i4>
      </vt:variant>
    </vt:vector>
  </HeadingPairs>
  <TitlesOfParts>
    <vt:vector size="20" baseType="lpstr">
      <vt:lpstr>Atos Origin standard presentation v012004</vt:lpstr>
      <vt:lpstr>Presentación de PowerPoint</vt:lpstr>
      <vt:lpstr>Overview </vt:lpstr>
      <vt:lpstr>BonFIRE Infrastructure</vt:lpstr>
      <vt:lpstr>BonFIRE Architecture</vt:lpstr>
      <vt:lpstr>VCOC Experiment Agent</vt:lpstr>
      <vt:lpstr>Virtual Cluster Architecture</vt:lpstr>
      <vt:lpstr>Demonstration Steps </vt:lpstr>
      <vt:lpstr>Before you start </vt:lpstr>
      <vt:lpstr>Before Start: Download Demo Kit</vt:lpstr>
      <vt:lpstr>Before Start: Security setup</vt:lpstr>
      <vt:lpstr>Before Start: Restfully setup</vt:lpstr>
      <vt:lpstr>Step 1. Generate your Master private appliance</vt:lpstr>
      <vt:lpstr>Step 1. Generate your Client private appliance</vt:lpstr>
      <vt:lpstr>Step 1. Generate your additional storage</vt:lpstr>
      <vt:lpstr>Step 2. Create an Experiment Descriptor</vt:lpstr>
      <vt:lpstr>Step 2. Looking to Experiment Descriptor</vt:lpstr>
      <vt:lpstr>Step 3. Execute the Experiment</vt:lpstr>
      <vt:lpstr>END</vt:lpstr>
      <vt:lpstr>Thank you for your attention</vt:lpstr>
    </vt:vector>
  </TitlesOfParts>
  <Company>IT Innovation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WP4.2</dc:title>
  <dc:subject>BonFIRE</dc:subject>
  <dc:creator>Stephen C Phillips</dc:creator>
  <cp:lastModifiedBy>Andres Gomez</cp:lastModifiedBy>
  <cp:revision>1153</cp:revision>
  <cp:lastPrinted>2001-12-03T13:26:48Z</cp:lastPrinted>
  <dcterms:created xsi:type="dcterms:W3CDTF">2001-10-11T10:16:52Z</dcterms:created>
  <dcterms:modified xsi:type="dcterms:W3CDTF">2012-09-07T06:08:46Z</dcterms:modified>
</cp:coreProperties>
</file>